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9"/>
  </p:notesMasterIdLst>
  <p:sldIdLst>
    <p:sldId id="372" r:id="rId2"/>
    <p:sldId id="422" r:id="rId3"/>
    <p:sldId id="423" r:id="rId4"/>
    <p:sldId id="424" r:id="rId5"/>
    <p:sldId id="425" r:id="rId6"/>
    <p:sldId id="291" r:id="rId7"/>
    <p:sldId id="292" r:id="rId8"/>
    <p:sldId id="367" r:id="rId9"/>
    <p:sldId id="426" r:id="rId10"/>
    <p:sldId id="427" r:id="rId11"/>
    <p:sldId id="443" r:id="rId12"/>
    <p:sldId id="444" r:id="rId13"/>
    <p:sldId id="445" r:id="rId14"/>
    <p:sldId id="447" r:id="rId15"/>
    <p:sldId id="448" r:id="rId16"/>
    <p:sldId id="430" r:id="rId17"/>
    <p:sldId id="429" r:id="rId18"/>
    <p:sldId id="449" r:id="rId19"/>
    <p:sldId id="450" r:id="rId20"/>
    <p:sldId id="451" r:id="rId21"/>
    <p:sldId id="453" r:id="rId22"/>
    <p:sldId id="455" r:id="rId23"/>
    <p:sldId id="459" r:id="rId24"/>
    <p:sldId id="460" r:id="rId25"/>
    <p:sldId id="456" r:id="rId26"/>
    <p:sldId id="457" r:id="rId27"/>
    <p:sldId id="435" r:id="rId28"/>
    <p:sldId id="433" r:id="rId29"/>
    <p:sldId id="434" r:id="rId30"/>
    <p:sldId id="436" r:id="rId31"/>
    <p:sldId id="437" r:id="rId32"/>
    <p:sldId id="438" r:id="rId33"/>
    <p:sldId id="439" r:id="rId34"/>
    <p:sldId id="440" r:id="rId35"/>
    <p:sldId id="441" r:id="rId36"/>
    <p:sldId id="442" r:id="rId37"/>
    <p:sldId id="373" r:id="rId3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5" autoAdjust="0"/>
    <p:restoredTop sz="92579" autoAdjust="0"/>
  </p:normalViewPr>
  <p:slideViewPr>
    <p:cSldViewPr>
      <p:cViewPr varScale="1">
        <p:scale>
          <a:sx n="76" d="100"/>
          <a:sy n="76" d="100"/>
        </p:scale>
        <p:origin x="145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1CDC1-418D-4015-860A-26EAE2ACA749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60CDDA-B448-4FDE-98B7-DDC11E7CDC82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现代信息技术</a:t>
          </a:r>
        </a:p>
      </dgm:t>
    </dgm:pt>
    <dgm:pt modelId="{91C8EC09-2730-4FCE-8521-CE1F76C2DE43}" type="parTrans" cxnId="{E7733E00-F226-4682-A8BC-C4D520924538}">
      <dgm:prSet/>
      <dgm:spPr/>
      <dgm:t>
        <a:bodyPr/>
        <a:lstStyle/>
        <a:p>
          <a:endParaRPr lang="zh-CN" altLang="en-US"/>
        </a:p>
      </dgm:t>
    </dgm:pt>
    <dgm:pt modelId="{8890ED4D-3283-40A3-B8AA-5C288C9023D7}" type="sibTrans" cxnId="{E7733E00-F226-4682-A8BC-C4D520924538}">
      <dgm:prSet/>
      <dgm:spPr/>
      <dgm:t>
        <a:bodyPr/>
        <a:lstStyle/>
        <a:p>
          <a:endParaRPr lang="zh-CN" altLang="en-US"/>
        </a:p>
      </dgm:t>
    </dgm:pt>
    <dgm:pt modelId="{FA67952F-1FB0-43CD-AD8E-14407ECDC053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传感器技术</a:t>
          </a:r>
        </a:p>
      </dgm:t>
    </dgm:pt>
    <dgm:pt modelId="{CE26BB12-1726-4385-88F1-A87204C9C796}" type="parTrans" cxnId="{E2583E01-6E81-4624-9F91-62B5DA9DFCF7}">
      <dgm:prSet/>
      <dgm:spPr/>
      <dgm:t>
        <a:bodyPr/>
        <a:lstStyle/>
        <a:p>
          <a:endParaRPr lang="zh-CN" altLang="en-US"/>
        </a:p>
      </dgm:t>
    </dgm:pt>
    <dgm:pt modelId="{70377A1E-01A7-4D11-AC45-7DDA99E5E53F}" type="sibTrans" cxnId="{E2583E01-6E81-4624-9F91-62B5DA9DFCF7}">
      <dgm:prSet/>
      <dgm:spPr/>
      <dgm:t>
        <a:bodyPr/>
        <a:lstStyle/>
        <a:p>
          <a:endParaRPr lang="zh-CN" altLang="en-US"/>
        </a:p>
      </dgm:t>
    </dgm:pt>
    <dgm:pt modelId="{0DC361C1-194D-455A-8864-7E40A2A1F1EE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计算机技术</a:t>
          </a:r>
        </a:p>
      </dgm:t>
    </dgm:pt>
    <dgm:pt modelId="{67F875CF-348A-4B8C-8677-2B5353623A4F}" type="parTrans" cxnId="{43961E80-588B-4637-A0B6-E03D2BC5D5F3}">
      <dgm:prSet/>
      <dgm:spPr/>
      <dgm:t>
        <a:bodyPr/>
        <a:lstStyle/>
        <a:p>
          <a:endParaRPr lang="zh-CN" altLang="en-US"/>
        </a:p>
      </dgm:t>
    </dgm:pt>
    <dgm:pt modelId="{8CAE0E2A-781A-45E7-BFED-56AA84F369F8}" type="sibTrans" cxnId="{43961E80-588B-4637-A0B6-E03D2BC5D5F3}">
      <dgm:prSet/>
      <dgm:spPr/>
      <dgm:t>
        <a:bodyPr/>
        <a:lstStyle/>
        <a:p>
          <a:endParaRPr lang="zh-CN" altLang="en-US"/>
        </a:p>
      </dgm:t>
    </dgm:pt>
    <dgm:pt modelId="{89B4423B-1F9A-4C9B-BC91-83CE3DEEEB95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通信技术</a:t>
          </a:r>
        </a:p>
      </dgm:t>
    </dgm:pt>
    <dgm:pt modelId="{8CE7A43A-4DD1-472F-A943-E1A35AB7CA65}" type="parTrans" cxnId="{13244407-E8E3-4659-A79C-60861FE81E81}">
      <dgm:prSet/>
      <dgm:spPr/>
      <dgm:t>
        <a:bodyPr/>
        <a:lstStyle/>
        <a:p>
          <a:endParaRPr lang="zh-CN" altLang="en-US"/>
        </a:p>
      </dgm:t>
    </dgm:pt>
    <dgm:pt modelId="{4D6B659B-9B30-462E-856F-F82328171F78}" type="sibTrans" cxnId="{13244407-E8E3-4659-A79C-60861FE81E81}">
      <dgm:prSet/>
      <dgm:spPr/>
      <dgm:t>
        <a:bodyPr/>
        <a:lstStyle/>
        <a:p>
          <a:endParaRPr lang="zh-CN" altLang="en-US"/>
        </a:p>
      </dgm:t>
    </dgm:pt>
    <dgm:pt modelId="{AAE28980-0F86-4255-B23A-B5F98963C4A2}" type="pres">
      <dgm:prSet presAssocID="{50C1CDC1-418D-4015-860A-26EAE2ACA74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F678C02-AE79-4E1B-8945-7E2CB4B19A84}" type="pres">
      <dgm:prSet presAssocID="{FC60CDDA-B448-4FDE-98B7-DDC11E7CDC82}" presName="singleCycle" presStyleCnt="0"/>
      <dgm:spPr/>
    </dgm:pt>
    <dgm:pt modelId="{156D3095-4CF4-4C91-8CD3-C01ABE432E6D}" type="pres">
      <dgm:prSet presAssocID="{FC60CDDA-B448-4FDE-98B7-DDC11E7CDC82}" presName="singleCenter" presStyleLbl="node1" presStyleIdx="0" presStyleCnt="4" custScaleX="139706" custScaleY="81307" custLinFactNeighborY="-11109">
        <dgm:presLayoutVars>
          <dgm:chMax val="7"/>
          <dgm:chPref val="7"/>
        </dgm:presLayoutVars>
      </dgm:prSet>
      <dgm:spPr/>
    </dgm:pt>
    <dgm:pt modelId="{C298FF43-6021-436F-8E38-9FADB1029079}" type="pres">
      <dgm:prSet presAssocID="{CE26BB12-1726-4385-88F1-A87204C9C796}" presName="Name56" presStyleLbl="parChTrans1D2" presStyleIdx="0" presStyleCnt="3"/>
      <dgm:spPr/>
    </dgm:pt>
    <dgm:pt modelId="{A01CA805-4EB8-47DB-81D5-584E394C27A6}" type="pres">
      <dgm:prSet presAssocID="{FA67952F-1FB0-43CD-AD8E-14407ECDC053}" presName="text0" presStyleLbl="node1" presStyleIdx="1" presStyleCnt="4" custScaleX="261072">
        <dgm:presLayoutVars>
          <dgm:bulletEnabled val="1"/>
        </dgm:presLayoutVars>
      </dgm:prSet>
      <dgm:spPr/>
    </dgm:pt>
    <dgm:pt modelId="{F3AC602A-62C9-4515-8272-F6D946318FDF}" type="pres">
      <dgm:prSet presAssocID="{67F875CF-348A-4B8C-8677-2B5353623A4F}" presName="Name56" presStyleLbl="parChTrans1D2" presStyleIdx="1" presStyleCnt="3"/>
      <dgm:spPr/>
    </dgm:pt>
    <dgm:pt modelId="{38D6A795-60B8-4504-927F-556C28C47BF2}" type="pres">
      <dgm:prSet presAssocID="{0DC361C1-194D-455A-8864-7E40A2A1F1EE}" presName="text0" presStyleLbl="node1" presStyleIdx="2" presStyleCnt="4" custScaleX="238798">
        <dgm:presLayoutVars>
          <dgm:bulletEnabled val="1"/>
        </dgm:presLayoutVars>
      </dgm:prSet>
      <dgm:spPr/>
    </dgm:pt>
    <dgm:pt modelId="{892B18CD-C149-4274-B6B0-329404CD4791}" type="pres">
      <dgm:prSet presAssocID="{8CE7A43A-4DD1-472F-A943-E1A35AB7CA65}" presName="Name56" presStyleLbl="parChTrans1D2" presStyleIdx="2" presStyleCnt="3"/>
      <dgm:spPr/>
    </dgm:pt>
    <dgm:pt modelId="{08797C3E-2226-4307-B162-2BB64863E55D}" type="pres">
      <dgm:prSet presAssocID="{89B4423B-1F9A-4C9B-BC91-83CE3DEEEB95}" presName="text0" presStyleLbl="node1" presStyleIdx="3" presStyleCnt="4" custScaleX="209163">
        <dgm:presLayoutVars>
          <dgm:bulletEnabled val="1"/>
        </dgm:presLayoutVars>
      </dgm:prSet>
      <dgm:spPr/>
    </dgm:pt>
  </dgm:ptLst>
  <dgm:cxnLst>
    <dgm:cxn modelId="{E7733E00-F226-4682-A8BC-C4D520924538}" srcId="{50C1CDC1-418D-4015-860A-26EAE2ACA749}" destId="{FC60CDDA-B448-4FDE-98B7-DDC11E7CDC82}" srcOrd="0" destOrd="0" parTransId="{91C8EC09-2730-4FCE-8521-CE1F76C2DE43}" sibTransId="{8890ED4D-3283-40A3-B8AA-5C288C9023D7}"/>
    <dgm:cxn modelId="{E2583E01-6E81-4624-9F91-62B5DA9DFCF7}" srcId="{FC60CDDA-B448-4FDE-98B7-DDC11E7CDC82}" destId="{FA67952F-1FB0-43CD-AD8E-14407ECDC053}" srcOrd="0" destOrd="0" parTransId="{CE26BB12-1726-4385-88F1-A87204C9C796}" sibTransId="{70377A1E-01A7-4D11-AC45-7DDA99E5E53F}"/>
    <dgm:cxn modelId="{13244407-E8E3-4659-A79C-60861FE81E81}" srcId="{FC60CDDA-B448-4FDE-98B7-DDC11E7CDC82}" destId="{89B4423B-1F9A-4C9B-BC91-83CE3DEEEB95}" srcOrd="2" destOrd="0" parTransId="{8CE7A43A-4DD1-472F-A943-E1A35AB7CA65}" sibTransId="{4D6B659B-9B30-462E-856F-F82328171F78}"/>
    <dgm:cxn modelId="{DD294B11-1798-4EC1-AAC6-E2779A1E9606}" type="presOf" srcId="{8CE7A43A-4DD1-472F-A943-E1A35AB7CA65}" destId="{892B18CD-C149-4274-B6B0-329404CD4791}" srcOrd="0" destOrd="0" presId="urn:microsoft.com/office/officeart/2008/layout/RadialCluster"/>
    <dgm:cxn modelId="{9B08E21C-5699-40BB-B3B1-3E9AD43B9CF7}" type="presOf" srcId="{50C1CDC1-418D-4015-860A-26EAE2ACA749}" destId="{AAE28980-0F86-4255-B23A-B5F98963C4A2}" srcOrd="0" destOrd="0" presId="urn:microsoft.com/office/officeart/2008/layout/RadialCluster"/>
    <dgm:cxn modelId="{AB6AD55C-B5F3-42D5-A499-B03BA4E3843B}" type="presOf" srcId="{FA67952F-1FB0-43CD-AD8E-14407ECDC053}" destId="{A01CA805-4EB8-47DB-81D5-584E394C27A6}" srcOrd="0" destOrd="0" presId="urn:microsoft.com/office/officeart/2008/layout/RadialCluster"/>
    <dgm:cxn modelId="{D217C27A-FB1A-4769-8A71-430F8A15F1B8}" type="presOf" srcId="{FC60CDDA-B448-4FDE-98B7-DDC11E7CDC82}" destId="{156D3095-4CF4-4C91-8CD3-C01ABE432E6D}" srcOrd="0" destOrd="0" presId="urn:microsoft.com/office/officeart/2008/layout/RadialCluster"/>
    <dgm:cxn modelId="{43961E80-588B-4637-A0B6-E03D2BC5D5F3}" srcId="{FC60CDDA-B448-4FDE-98B7-DDC11E7CDC82}" destId="{0DC361C1-194D-455A-8864-7E40A2A1F1EE}" srcOrd="1" destOrd="0" parTransId="{67F875CF-348A-4B8C-8677-2B5353623A4F}" sibTransId="{8CAE0E2A-781A-45E7-BFED-56AA84F369F8}"/>
    <dgm:cxn modelId="{B973B6CD-ED2B-48E2-9E1B-E6DF171B7615}" type="presOf" srcId="{67F875CF-348A-4B8C-8677-2B5353623A4F}" destId="{F3AC602A-62C9-4515-8272-F6D946318FDF}" srcOrd="0" destOrd="0" presId="urn:microsoft.com/office/officeart/2008/layout/RadialCluster"/>
    <dgm:cxn modelId="{CD3723D2-F055-4867-A2E3-2C561FB69550}" type="presOf" srcId="{CE26BB12-1726-4385-88F1-A87204C9C796}" destId="{C298FF43-6021-436F-8E38-9FADB1029079}" srcOrd="0" destOrd="0" presId="urn:microsoft.com/office/officeart/2008/layout/RadialCluster"/>
    <dgm:cxn modelId="{100E99D6-1AAB-48FA-A104-A9D2D1B8A308}" type="presOf" srcId="{89B4423B-1F9A-4C9B-BC91-83CE3DEEEB95}" destId="{08797C3E-2226-4307-B162-2BB64863E55D}" srcOrd="0" destOrd="0" presId="urn:microsoft.com/office/officeart/2008/layout/RadialCluster"/>
    <dgm:cxn modelId="{C034D1E7-4AAF-48A0-88D3-F8BBC8DE8F88}" type="presOf" srcId="{0DC361C1-194D-455A-8864-7E40A2A1F1EE}" destId="{38D6A795-60B8-4504-927F-556C28C47BF2}" srcOrd="0" destOrd="0" presId="urn:microsoft.com/office/officeart/2008/layout/RadialCluster"/>
    <dgm:cxn modelId="{D9327080-0E36-4280-8AB8-D42A94202C68}" type="presParOf" srcId="{AAE28980-0F86-4255-B23A-B5F98963C4A2}" destId="{4F678C02-AE79-4E1B-8945-7E2CB4B19A84}" srcOrd="0" destOrd="0" presId="urn:microsoft.com/office/officeart/2008/layout/RadialCluster"/>
    <dgm:cxn modelId="{889D16BB-B16B-47CE-BD0F-4EE43E700CBF}" type="presParOf" srcId="{4F678C02-AE79-4E1B-8945-7E2CB4B19A84}" destId="{156D3095-4CF4-4C91-8CD3-C01ABE432E6D}" srcOrd="0" destOrd="0" presId="urn:microsoft.com/office/officeart/2008/layout/RadialCluster"/>
    <dgm:cxn modelId="{10F04D6A-3A52-4660-8097-4F59E8196691}" type="presParOf" srcId="{4F678C02-AE79-4E1B-8945-7E2CB4B19A84}" destId="{C298FF43-6021-436F-8E38-9FADB1029079}" srcOrd="1" destOrd="0" presId="urn:microsoft.com/office/officeart/2008/layout/RadialCluster"/>
    <dgm:cxn modelId="{91C6AC7F-D643-4F41-A6D4-83361EEB2586}" type="presParOf" srcId="{4F678C02-AE79-4E1B-8945-7E2CB4B19A84}" destId="{A01CA805-4EB8-47DB-81D5-584E394C27A6}" srcOrd="2" destOrd="0" presId="urn:microsoft.com/office/officeart/2008/layout/RadialCluster"/>
    <dgm:cxn modelId="{5D39FD0F-57DB-46CF-B821-2519479920D8}" type="presParOf" srcId="{4F678C02-AE79-4E1B-8945-7E2CB4B19A84}" destId="{F3AC602A-62C9-4515-8272-F6D946318FDF}" srcOrd="3" destOrd="0" presId="urn:microsoft.com/office/officeart/2008/layout/RadialCluster"/>
    <dgm:cxn modelId="{A39D7E2E-428F-4B5D-821C-0DB7EC2248FF}" type="presParOf" srcId="{4F678C02-AE79-4E1B-8945-7E2CB4B19A84}" destId="{38D6A795-60B8-4504-927F-556C28C47BF2}" srcOrd="4" destOrd="0" presId="urn:microsoft.com/office/officeart/2008/layout/RadialCluster"/>
    <dgm:cxn modelId="{B9B288A4-0906-4656-B82D-B2F80889E54B}" type="presParOf" srcId="{4F678C02-AE79-4E1B-8945-7E2CB4B19A84}" destId="{892B18CD-C149-4274-B6B0-329404CD4791}" srcOrd="5" destOrd="0" presId="urn:microsoft.com/office/officeart/2008/layout/RadialCluster"/>
    <dgm:cxn modelId="{EBB521F6-0A28-437A-903F-5F89B1E98620}" type="presParOf" srcId="{4F678C02-AE79-4E1B-8945-7E2CB4B19A84}" destId="{08797C3E-2226-4307-B162-2BB64863E55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041EB-C834-4019-8D23-60C73C2AE408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64240C8-79D8-40C4-860C-7ADA573A7236}">
      <dgm:prSet phldrT="[文本]" custT="1"/>
      <dgm:spPr>
        <a:solidFill>
          <a:srgbClr val="92D050"/>
        </a:solidFill>
      </dgm:spPr>
      <dgm:t>
        <a:bodyPr/>
        <a:lstStyle/>
        <a:p>
          <a:endParaRPr lang="en-US" altLang="zh-CN" sz="3200" dirty="0">
            <a:solidFill>
              <a:schemeClr val="bg1"/>
            </a:solidFill>
          </a:endParaRPr>
        </a:p>
        <a:p>
          <a:r>
            <a:rPr lang="zh-CN" altLang="en-US" sz="3200" dirty="0">
              <a:solidFill>
                <a:schemeClr val="bg1"/>
              </a:solidFill>
            </a:rPr>
            <a:t>计算机</a:t>
          </a:r>
        </a:p>
      </dgm:t>
    </dgm:pt>
    <dgm:pt modelId="{361CF51D-0418-470C-9A4B-3B0A2607522A}" type="parTrans" cxnId="{05EF485E-0F56-48F9-989B-40BB9EEAF304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0F9B278A-5A29-47B4-80E6-D9AD8AF9714D}" type="sibTrans" cxnId="{05EF485E-0F56-48F9-989B-40BB9EEAF304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BE30C773-4809-4CDB-899F-51D1D9ACC39F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通信</a:t>
          </a:r>
        </a:p>
      </dgm:t>
    </dgm:pt>
    <dgm:pt modelId="{68B6E647-C2B7-485D-A41E-C0E715F8436E}" type="parTrans" cxnId="{38B17F04-C6B6-4D73-8E41-D6289260B7E6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35335BD9-2E27-4A6A-B57F-F87B5234D87D}" type="sibTrans" cxnId="{38B17F04-C6B6-4D73-8E41-D6289260B7E6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744E15E6-5417-4580-BC1A-B725E304A312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传感器</a:t>
          </a:r>
        </a:p>
      </dgm:t>
    </dgm:pt>
    <dgm:pt modelId="{50603405-5B02-4B68-8113-5B3236BBE9C4}" type="parTrans" cxnId="{89599780-1AE1-40E0-B42B-CF4DFDE1A0E8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3BFFD2B5-EF6C-44DE-94BF-A947F92B59B5}" type="sibTrans" cxnId="{89599780-1AE1-40E0-B42B-CF4DFDE1A0E8}">
      <dgm:prSet/>
      <dgm:spPr/>
      <dgm:t>
        <a:bodyPr/>
        <a:lstStyle/>
        <a:p>
          <a:endParaRPr lang="zh-CN" altLang="en-US" sz="1050">
            <a:solidFill>
              <a:schemeClr val="accent4"/>
            </a:solidFill>
          </a:endParaRPr>
        </a:p>
      </dgm:t>
    </dgm:pt>
    <dgm:pt modelId="{CC9C3C59-B167-40A0-B84E-A09C15B2A18F}" type="pres">
      <dgm:prSet presAssocID="{FD0041EB-C834-4019-8D23-60C73C2AE408}" presName="Name0" presStyleCnt="0">
        <dgm:presLayoutVars>
          <dgm:dir/>
          <dgm:animLvl val="lvl"/>
          <dgm:resizeHandles val="exact"/>
        </dgm:presLayoutVars>
      </dgm:prSet>
      <dgm:spPr/>
    </dgm:pt>
    <dgm:pt modelId="{C8872018-23FE-4F56-96DE-C0EDEB0210E6}" type="pres">
      <dgm:prSet presAssocID="{D64240C8-79D8-40C4-860C-7ADA573A7236}" presName="Name8" presStyleCnt="0"/>
      <dgm:spPr/>
    </dgm:pt>
    <dgm:pt modelId="{7D6C1724-110D-422D-A2D2-109269AB34E3}" type="pres">
      <dgm:prSet presAssocID="{D64240C8-79D8-40C4-860C-7ADA573A7236}" presName="level" presStyleLbl="node1" presStyleIdx="0" presStyleCnt="3">
        <dgm:presLayoutVars>
          <dgm:chMax val="1"/>
          <dgm:bulletEnabled val="1"/>
        </dgm:presLayoutVars>
      </dgm:prSet>
      <dgm:spPr/>
    </dgm:pt>
    <dgm:pt modelId="{FE7E8842-33FB-42DB-8FF0-0B342ADCA9F2}" type="pres">
      <dgm:prSet presAssocID="{D64240C8-79D8-40C4-860C-7ADA573A7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9FC6939-C5F4-4930-A579-DE508549F382}" type="pres">
      <dgm:prSet presAssocID="{BE30C773-4809-4CDB-899F-51D1D9ACC39F}" presName="Name8" presStyleCnt="0"/>
      <dgm:spPr/>
    </dgm:pt>
    <dgm:pt modelId="{45C391BA-703C-4838-8161-B29AA625F285}" type="pres">
      <dgm:prSet presAssocID="{BE30C773-4809-4CDB-899F-51D1D9ACC39F}" presName="level" presStyleLbl="node1" presStyleIdx="1" presStyleCnt="3">
        <dgm:presLayoutVars>
          <dgm:chMax val="1"/>
          <dgm:bulletEnabled val="1"/>
        </dgm:presLayoutVars>
      </dgm:prSet>
      <dgm:spPr/>
    </dgm:pt>
    <dgm:pt modelId="{C5A72B0F-7913-457A-B100-210D3BABAE3A}" type="pres">
      <dgm:prSet presAssocID="{BE30C773-4809-4CDB-899F-51D1D9ACC3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9110A86-1537-41B8-A27D-D7F12451FBE7}" type="pres">
      <dgm:prSet presAssocID="{744E15E6-5417-4580-BC1A-B725E304A312}" presName="Name8" presStyleCnt="0"/>
      <dgm:spPr/>
    </dgm:pt>
    <dgm:pt modelId="{CC38899F-FEE6-4D85-B8E1-1775F0CBB397}" type="pres">
      <dgm:prSet presAssocID="{744E15E6-5417-4580-BC1A-B725E304A312}" presName="level" presStyleLbl="node1" presStyleIdx="2" presStyleCnt="3" custLinFactNeighborX="16443" custLinFactNeighborY="16467">
        <dgm:presLayoutVars>
          <dgm:chMax val="1"/>
          <dgm:bulletEnabled val="1"/>
        </dgm:presLayoutVars>
      </dgm:prSet>
      <dgm:spPr/>
    </dgm:pt>
    <dgm:pt modelId="{88764D70-87B7-4508-A6EF-78A3678A73D3}" type="pres">
      <dgm:prSet presAssocID="{744E15E6-5417-4580-BC1A-B725E304A31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8B17F04-C6B6-4D73-8E41-D6289260B7E6}" srcId="{FD0041EB-C834-4019-8D23-60C73C2AE408}" destId="{BE30C773-4809-4CDB-899F-51D1D9ACC39F}" srcOrd="1" destOrd="0" parTransId="{68B6E647-C2B7-485D-A41E-C0E715F8436E}" sibTransId="{35335BD9-2E27-4A6A-B57F-F87B5234D87D}"/>
    <dgm:cxn modelId="{3D6C0908-ACD4-4D62-920E-B60E2F7FB2B6}" type="presOf" srcId="{D64240C8-79D8-40C4-860C-7ADA573A7236}" destId="{FE7E8842-33FB-42DB-8FF0-0B342ADCA9F2}" srcOrd="1" destOrd="0" presId="urn:microsoft.com/office/officeart/2005/8/layout/pyramid1"/>
    <dgm:cxn modelId="{93C63615-5B31-4108-BE28-4DF14F145C5E}" type="presOf" srcId="{FD0041EB-C834-4019-8D23-60C73C2AE408}" destId="{CC9C3C59-B167-40A0-B84E-A09C15B2A18F}" srcOrd="0" destOrd="0" presId="urn:microsoft.com/office/officeart/2005/8/layout/pyramid1"/>
    <dgm:cxn modelId="{05EF485E-0F56-48F9-989B-40BB9EEAF304}" srcId="{FD0041EB-C834-4019-8D23-60C73C2AE408}" destId="{D64240C8-79D8-40C4-860C-7ADA573A7236}" srcOrd="0" destOrd="0" parTransId="{361CF51D-0418-470C-9A4B-3B0A2607522A}" sibTransId="{0F9B278A-5A29-47B4-80E6-D9AD8AF9714D}"/>
    <dgm:cxn modelId="{0FDB7D71-1A39-40F9-B40E-8175A29E3B1D}" type="presOf" srcId="{D64240C8-79D8-40C4-860C-7ADA573A7236}" destId="{7D6C1724-110D-422D-A2D2-109269AB34E3}" srcOrd="0" destOrd="0" presId="urn:microsoft.com/office/officeart/2005/8/layout/pyramid1"/>
    <dgm:cxn modelId="{D7174377-5D5F-4020-831C-F9C0A5A926FD}" type="presOf" srcId="{744E15E6-5417-4580-BC1A-B725E304A312}" destId="{CC38899F-FEE6-4D85-B8E1-1775F0CBB397}" srcOrd="0" destOrd="0" presId="urn:microsoft.com/office/officeart/2005/8/layout/pyramid1"/>
    <dgm:cxn modelId="{D49D115A-C296-4334-BB51-546EF84B2665}" type="presOf" srcId="{BE30C773-4809-4CDB-899F-51D1D9ACC39F}" destId="{45C391BA-703C-4838-8161-B29AA625F285}" srcOrd="0" destOrd="0" presId="urn:microsoft.com/office/officeart/2005/8/layout/pyramid1"/>
    <dgm:cxn modelId="{89599780-1AE1-40E0-B42B-CF4DFDE1A0E8}" srcId="{FD0041EB-C834-4019-8D23-60C73C2AE408}" destId="{744E15E6-5417-4580-BC1A-B725E304A312}" srcOrd="2" destOrd="0" parTransId="{50603405-5B02-4B68-8113-5B3236BBE9C4}" sibTransId="{3BFFD2B5-EF6C-44DE-94BF-A947F92B59B5}"/>
    <dgm:cxn modelId="{1055E191-0D05-4711-97BC-83494749A953}" type="presOf" srcId="{BE30C773-4809-4CDB-899F-51D1D9ACC39F}" destId="{C5A72B0F-7913-457A-B100-210D3BABAE3A}" srcOrd="1" destOrd="0" presId="urn:microsoft.com/office/officeart/2005/8/layout/pyramid1"/>
    <dgm:cxn modelId="{7E7229CA-164F-4B59-A9EA-DBF9A9C17609}" type="presOf" srcId="{744E15E6-5417-4580-BC1A-B725E304A312}" destId="{88764D70-87B7-4508-A6EF-78A3678A73D3}" srcOrd="1" destOrd="0" presId="urn:microsoft.com/office/officeart/2005/8/layout/pyramid1"/>
    <dgm:cxn modelId="{AE42930C-8A55-4112-9697-320BF42D7446}" type="presParOf" srcId="{CC9C3C59-B167-40A0-B84E-A09C15B2A18F}" destId="{C8872018-23FE-4F56-96DE-C0EDEB0210E6}" srcOrd="0" destOrd="0" presId="urn:microsoft.com/office/officeart/2005/8/layout/pyramid1"/>
    <dgm:cxn modelId="{AA902134-E4AE-4AA8-9017-B5D1C4A7EA99}" type="presParOf" srcId="{C8872018-23FE-4F56-96DE-C0EDEB0210E6}" destId="{7D6C1724-110D-422D-A2D2-109269AB34E3}" srcOrd="0" destOrd="0" presId="urn:microsoft.com/office/officeart/2005/8/layout/pyramid1"/>
    <dgm:cxn modelId="{8377DECB-5AF4-4D29-81FC-7E5942761E60}" type="presParOf" srcId="{C8872018-23FE-4F56-96DE-C0EDEB0210E6}" destId="{FE7E8842-33FB-42DB-8FF0-0B342ADCA9F2}" srcOrd="1" destOrd="0" presId="urn:microsoft.com/office/officeart/2005/8/layout/pyramid1"/>
    <dgm:cxn modelId="{6397E475-0B90-4F4A-9C4F-59E210E43530}" type="presParOf" srcId="{CC9C3C59-B167-40A0-B84E-A09C15B2A18F}" destId="{09FC6939-C5F4-4930-A579-DE508549F382}" srcOrd="1" destOrd="0" presId="urn:microsoft.com/office/officeart/2005/8/layout/pyramid1"/>
    <dgm:cxn modelId="{3A18E042-6FEB-4FCA-97BB-51330CD316CC}" type="presParOf" srcId="{09FC6939-C5F4-4930-A579-DE508549F382}" destId="{45C391BA-703C-4838-8161-B29AA625F285}" srcOrd="0" destOrd="0" presId="urn:microsoft.com/office/officeart/2005/8/layout/pyramid1"/>
    <dgm:cxn modelId="{D6E8B517-40D1-470B-A419-5C2085C5F1C9}" type="presParOf" srcId="{09FC6939-C5F4-4930-A579-DE508549F382}" destId="{C5A72B0F-7913-457A-B100-210D3BABAE3A}" srcOrd="1" destOrd="0" presId="urn:microsoft.com/office/officeart/2005/8/layout/pyramid1"/>
    <dgm:cxn modelId="{61A1AC67-3AEC-4859-864A-FF816FB5E150}" type="presParOf" srcId="{CC9C3C59-B167-40A0-B84E-A09C15B2A18F}" destId="{39110A86-1537-41B8-A27D-D7F12451FBE7}" srcOrd="2" destOrd="0" presId="urn:microsoft.com/office/officeart/2005/8/layout/pyramid1"/>
    <dgm:cxn modelId="{CAC0710B-715B-4099-9D7E-3C7846F7FD8E}" type="presParOf" srcId="{39110A86-1537-41B8-A27D-D7F12451FBE7}" destId="{CC38899F-FEE6-4D85-B8E1-1775F0CBB397}" srcOrd="0" destOrd="0" presId="urn:microsoft.com/office/officeart/2005/8/layout/pyramid1"/>
    <dgm:cxn modelId="{419ECCE0-E1F9-48DE-B09E-19A743148605}" type="presParOf" srcId="{39110A86-1537-41B8-A27D-D7F12451FBE7}" destId="{88764D70-87B7-4508-A6EF-78A3678A73D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D3095-4CF4-4C91-8CD3-C01ABE432E6D}">
      <dsp:nvSpPr>
        <dsp:cNvPr id="0" name=""/>
        <dsp:cNvSpPr/>
      </dsp:nvSpPr>
      <dsp:spPr>
        <a:xfrm>
          <a:off x="3217004" y="2078360"/>
          <a:ext cx="2228603" cy="1297017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现代信息技术</a:t>
          </a:r>
        </a:p>
      </dsp:txBody>
      <dsp:txXfrm>
        <a:off x="3280319" y="2141675"/>
        <a:ext cx="2101973" cy="1170387"/>
      </dsp:txXfrm>
    </dsp:sp>
    <dsp:sp modelId="{C298FF43-6021-436F-8E38-9FADB1029079}">
      <dsp:nvSpPr>
        <dsp:cNvPr id="0" name=""/>
        <dsp:cNvSpPr/>
      </dsp:nvSpPr>
      <dsp:spPr>
        <a:xfrm rot="16200000">
          <a:off x="3969549" y="1716604"/>
          <a:ext cx="7235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351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CA805-4EB8-47DB-81D5-584E394C27A6}">
      <dsp:nvSpPr>
        <dsp:cNvPr id="0" name=""/>
        <dsp:cNvSpPr/>
      </dsp:nvSpPr>
      <dsp:spPr>
        <a:xfrm>
          <a:off x="2936149" y="286057"/>
          <a:ext cx="2790312" cy="106879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传感器技术</a:t>
          </a:r>
        </a:p>
      </dsp:txBody>
      <dsp:txXfrm>
        <a:off x="2988323" y="338231"/>
        <a:ext cx="2685964" cy="964442"/>
      </dsp:txXfrm>
    </dsp:sp>
    <dsp:sp modelId="{F3AC602A-62C9-4515-8272-F6D946318FDF}">
      <dsp:nvSpPr>
        <dsp:cNvPr id="0" name=""/>
        <dsp:cNvSpPr/>
      </dsp:nvSpPr>
      <dsp:spPr>
        <a:xfrm rot="2389487">
          <a:off x="5002643" y="3668947"/>
          <a:ext cx="9167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77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6A795-60B8-4504-927F-556C28C47BF2}">
      <dsp:nvSpPr>
        <dsp:cNvPr id="0" name=""/>
        <dsp:cNvSpPr/>
      </dsp:nvSpPr>
      <dsp:spPr>
        <a:xfrm>
          <a:off x="5177785" y="3962517"/>
          <a:ext cx="2552250" cy="106879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计算机技术</a:t>
          </a:r>
        </a:p>
      </dsp:txBody>
      <dsp:txXfrm>
        <a:off x="5229959" y="4014691"/>
        <a:ext cx="2447902" cy="964442"/>
      </dsp:txXfrm>
    </dsp:sp>
    <dsp:sp modelId="{892B18CD-C149-4274-B6B0-329404CD4791}">
      <dsp:nvSpPr>
        <dsp:cNvPr id="0" name=""/>
        <dsp:cNvSpPr/>
      </dsp:nvSpPr>
      <dsp:spPr>
        <a:xfrm rot="8410513">
          <a:off x="2743195" y="3668947"/>
          <a:ext cx="9167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77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97C3E-2226-4307-B162-2BB64863E55D}">
      <dsp:nvSpPr>
        <dsp:cNvPr id="0" name=""/>
        <dsp:cNvSpPr/>
      </dsp:nvSpPr>
      <dsp:spPr>
        <a:xfrm>
          <a:off x="1090943" y="3962517"/>
          <a:ext cx="2235514" cy="106879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通信技术</a:t>
          </a:r>
        </a:p>
      </dsp:txBody>
      <dsp:txXfrm>
        <a:off x="1143117" y="4014691"/>
        <a:ext cx="2131166" cy="964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C1724-110D-422D-A2D2-109269AB34E3}">
      <dsp:nvSpPr>
        <dsp:cNvPr id="0" name=""/>
        <dsp:cNvSpPr/>
      </dsp:nvSpPr>
      <dsp:spPr>
        <a:xfrm>
          <a:off x="2235248" y="0"/>
          <a:ext cx="2235248" cy="1562431"/>
        </a:xfrm>
        <a:prstGeom prst="trapezoid">
          <a:avLst>
            <a:gd name="adj" fmla="val 71531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3200" kern="1200" dirty="0">
            <a:solidFill>
              <a:schemeClr val="bg1"/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计算机</a:t>
          </a:r>
        </a:p>
      </dsp:txBody>
      <dsp:txXfrm>
        <a:off x="2235248" y="0"/>
        <a:ext cx="2235248" cy="1562431"/>
      </dsp:txXfrm>
    </dsp:sp>
    <dsp:sp modelId="{45C391BA-703C-4838-8161-B29AA625F285}">
      <dsp:nvSpPr>
        <dsp:cNvPr id="0" name=""/>
        <dsp:cNvSpPr/>
      </dsp:nvSpPr>
      <dsp:spPr>
        <a:xfrm>
          <a:off x="1117624" y="1562431"/>
          <a:ext cx="4470496" cy="1562431"/>
        </a:xfrm>
        <a:prstGeom prst="trapezoid">
          <a:avLst>
            <a:gd name="adj" fmla="val 71531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通信</a:t>
          </a:r>
        </a:p>
      </dsp:txBody>
      <dsp:txXfrm>
        <a:off x="1899961" y="1562431"/>
        <a:ext cx="2905822" cy="1562431"/>
      </dsp:txXfrm>
    </dsp:sp>
    <dsp:sp modelId="{CC38899F-FEE6-4D85-B8E1-1775F0CBB397}">
      <dsp:nvSpPr>
        <dsp:cNvPr id="0" name=""/>
        <dsp:cNvSpPr/>
      </dsp:nvSpPr>
      <dsp:spPr>
        <a:xfrm>
          <a:off x="0" y="3124863"/>
          <a:ext cx="6705745" cy="1562431"/>
        </a:xfrm>
        <a:prstGeom prst="trapezoid">
          <a:avLst>
            <a:gd name="adj" fmla="val 71531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传感器</a:t>
          </a:r>
        </a:p>
      </dsp:txBody>
      <dsp:txXfrm>
        <a:off x="1173505" y="3124863"/>
        <a:ext cx="4358734" cy="1562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D027B48B-2B7F-4EB7-A454-FC5FAD6C1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532EB5A1-2B44-4952-86CC-5917DEC3F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713350C9-DE45-4445-89E7-64E8CCEA2B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071D425-77FC-458C-B153-6FA645F09FB0}" type="slidenum">
              <a:rPr lang="en-US" altLang="zh-CN" smtClean="0">
                <a:latin typeface="Arial" panose="020B0604020202020204" pitchFamily="34" charset="0"/>
              </a:rPr>
              <a:pPr/>
              <a:t>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00271D5-B33B-4EA0-9358-7664C873D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318D3D0C-D3E8-4EB8-A2EE-00ACD400B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71D58016-1A3E-41F0-829C-04A4B1D165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AABF91B-84E8-4E39-A0EC-AD049DB6BC19}" type="slidenum">
              <a:rPr lang="en-US" altLang="zh-CN" smtClean="0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C4ED19F-BA1C-473A-90A8-7D8C9B3C7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22353192-FA8D-42C7-8867-E9B24837E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B9A2A1AC-2D49-47F3-AA09-0DC2C8DC1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25D72C6-0693-44A5-894F-5AA3F2159937}" type="slidenum">
              <a:rPr lang="en-US" altLang="zh-CN" smtClean="0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24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19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06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1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C:\Documents and Settings\y\桌面\通信原理备课\sps4198r-5490.jpg">
            <a:extLst>
              <a:ext uri="{FF2B5EF4-FFF2-40B4-BE49-F238E27FC236}">
                <a16:creationId xmlns:a16="http://schemas.microsoft.com/office/drawing/2014/main" id="{45E0BE7F-A846-4FAA-80D4-8CBB3F2C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2012950"/>
            <a:ext cx="31210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5C41D7-314B-4A13-B126-1D6937706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5" y="1277938"/>
            <a:ext cx="5276850" cy="1470025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zh-CN" altLang="en-US" sz="72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传感器电子学</a:t>
            </a:r>
          </a:p>
        </p:txBody>
      </p:sp>
      <p:sp>
        <p:nvSpPr>
          <p:cNvPr id="14340" name="副标题 2">
            <a:extLst>
              <a:ext uri="{FF2B5EF4-FFF2-40B4-BE49-F238E27FC236}">
                <a16:creationId xmlns:a16="http://schemas.microsoft.com/office/drawing/2014/main" id="{F943A5EF-C4C8-4A71-8A6B-6D6D18E47F0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296863" y="3262313"/>
            <a:ext cx="527685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杨兴华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办公地点：基础楼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223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房间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yangxh@bjfu.edu.cn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BE1E7-B920-422B-A38E-23C2DBF9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7651" name="图片 2">
            <a:extLst>
              <a:ext uri="{FF2B5EF4-FFF2-40B4-BE49-F238E27FC236}">
                <a16:creationId xmlns:a16="http://schemas.microsoft.com/office/drawing/2014/main" id="{2A10CBB1-3536-4364-AD6B-F2112B2EC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33475"/>
            <a:ext cx="8447088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CD0B4-C30A-49D4-93CA-6180E3D27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0" y="278650"/>
            <a:ext cx="3076335" cy="70788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cs typeface="Arial" pitchFamily="34" charset="0"/>
              </a:rPr>
              <a:t>Google-Soli</a:t>
            </a:r>
            <a:endParaRPr lang="zh-CN" altLang="en-US" sz="3600" dirty="0">
              <a:solidFill>
                <a:schemeClr val="bg1"/>
              </a:solidFill>
              <a:latin typeface="宋体" panose="02010600030101010101" pitchFamily="2" charset="-122"/>
              <a:cs typeface="Arial" pitchFamily="34" charset="0"/>
            </a:endParaRPr>
          </a:p>
        </p:txBody>
      </p:sp>
      <p:pic>
        <p:nvPicPr>
          <p:cNvPr id="3" name="传感器soli">
            <a:hlinkClick r:id="" action="ppaction://media"/>
            <a:extLst>
              <a:ext uri="{FF2B5EF4-FFF2-40B4-BE49-F238E27FC236}">
                <a16:creationId xmlns:a16="http://schemas.microsoft.com/office/drawing/2014/main" id="{D81B11F8-D249-40DD-B51C-A1A19AB93D5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012" y="1044815"/>
            <a:ext cx="8775975" cy="553453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659B15-A309-490A-9994-E11B044F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2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75"/>
    </mc:Choice>
    <mc:Fallback xmlns="">
      <p:transition spd="slow" advTm="196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6" objId="2"/>
        <p14:triggerEvt type="onClick" time="1607" objId="2"/>
        <p14:stopEvt time="92244" objId="2"/>
        <p14:playEvt time="195644" objId="2"/>
        <p14:stopEvt time="196675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华为手机对比- 华为官网">
            <a:extLst>
              <a:ext uri="{FF2B5EF4-FFF2-40B4-BE49-F238E27FC236}">
                <a16:creationId xmlns:a16="http://schemas.microsoft.com/office/drawing/2014/main" id="{E0936139-97C4-43BD-A10D-8D9A590C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268760"/>
            <a:ext cx="36004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19D01D-EEAE-4687-8EE4-E52818D19063}"/>
              </a:ext>
            </a:extLst>
          </p:cNvPr>
          <p:cNvSpPr txBox="1"/>
          <p:nvPr/>
        </p:nvSpPr>
        <p:spPr>
          <a:xfrm>
            <a:off x="1075811" y="1641906"/>
            <a:ext cx="158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加速度传感器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977438-790D-4A47-8715-8C2F5C92F0AC}"/>
              </a:ext>
            </a:extLst>
          </p:cNvPr>
          <p:cNvSpPr txBox="1"/>
          <p:nvPr/>
        </p:nvSpPr>
        <p:spPr>
          <a:xfrm>
            <a:off x="1068747" y="2216117"/>
            <a:ext cx="1420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 i="0">
                <a:solidFill>
                  <a:srgbClr val="191919"/>
                </a:solidFill>
                <a:effectLst/>
                <a:latin typeface="PingFang SC"/>
              </a:defRPr>
            </a:lvl1pPr>
          </a:lstStyle>
          <a:p>
            <a:r>
              <a:rPr lang="zh-CN" altLang="en-US" dirty="0">
                <a:solidFill>
                  <a:srgbClr val="000099"/>
                </a:solidFill>
              </a:rPr>
              <a:t>重力传感器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3130F8-9097-4E33-A483-7A3049685BA3}"/>
              </a:ext>
            </a:extLst>
          </p:cNvPr>
          <p:cNvSpPr txBox="1"/>
          <p:nvPr/>
        </p:nvSpPr>
        <p:spPr>
          <a:xfrm>
            <a:off x="1130414" y="3392992"/>
            <a:ext cx="142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距离传感器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DC1ACB-5E0E-412D-9883-1E1235E68AD3}"/>
              </a:ext>
            </a:extLst>
          </p:cNvPr>
          <p:cNvSpPr txBox="1"/>
          <p:nvPr/>
        </p:nvSpPr>
        <p:spPr>
          <a:xfrm>
            <a:off x="6458370" y="3041569"/>
            <a:ext cx="117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磁传感器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8429D8-4006-4D63-8796-D3BDEA6589A6}"/>
              </a:ext>
            </a:extLst>
          </p:cNvPr>
          <p:cNvSpPr txBox="1"/>
          <p:nvPr/>
        </p:nvSpPr>
        <p:spPr>
          <a:xfrm>
            <a:off x="1141762" y="3923017"/>
            <a:ext cx="1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陀螺仪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77629E-C9A6-431F-9174-3A525EA5321C}"/>
              </a:ext>
            </a:extLst>
          </p:cNvPr>
          <p:cNvSpPr txBox="1"/>
          <p:nvPr/>
        </p:nvSpPr>
        <p:spPr>
          <a:xfrm>
            <a:off x="6507215" y="3665110"/>
            <a:ext cx="1710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0" dirty="0">
                <a:solidFill>
                  <a:srgbClr val="000099"/>
                </a:solidFill>
                <a:effectLst/>
                <a:latin typeface="PingFang SC"/>
              </a:rPr>
              <a:t>GPS</a:t>
            </a:r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位置传感器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1FB598-781C-4006-9C21-09BF16BCEA2F}"/>
              </a:ext>
            </a:extLst>
          </p:cNvPr>
          <p:cNvSpPr txBox="1"/>
          <p:nvPr/>
        </p:nvSpPr>
        <p:spPr>
          <a:xfrm>
            <a:off x="1093971" y="4523247"/>
            <a:ext cx="153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指纹传感器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C99501-BD0E-4E2D-BA32-2D168AE3BCE3}"/>
              </a:ext>
            </a:extLst>
          </p:cNvPr>
          <p:cNvSpPr txBox="1"/>
          <p:nvPr/>
        </p:nvSpPr>
        <p:spPr>
          <a:xfrm>
            <a:off x="1061610" y="5039888"/>
            <a:ext cx="169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霍尔传感器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9B5892-7273-43BF-9EA9-B6164DBB2F0E}"/>
              </a:ext>
            </a:extLst>
          </p:cNvPr>
          <p:cNvSpPr txBox="1"/>
          <p:nvPr/>
        </p:nvSpPr>
        <p:spPr>
          <a:xfrm>
            <a:off x="6414279" y="1824601"/>
            <a:ext cx="1368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气压传感器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19F262-706B-4184-807D-86D0DDE7D00A}"/>
              </a:ext>
            </a:extLst>
          </p:cNvPr>
          <p:cNvSpPr txBox="1"/>
          <p:nvPr/>
        </p:nvSpPr>
        <p:spPr>
          <a:xfrm>
            <a:off x="6372517" y="4343227"/>
            <a:ext cx="164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心率传感器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1662C2-A0F8-4820-8378-E0297C3F7F50}"/>
              </a:ext>
            </a:extLst>
          </p:cNvPr>
          <p:cNvSpPr txBox="1"/>
          <p:nvPr/>
        </p:nvSpPr>
        <p:spPr>
          <a:xfrm>
            <a:off x="6478283" y="4904873"/>
            <a:ext cx="139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血氧传感器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B5F113-4D0C-4638-963C-9EDE00F14BA1}"/>
              </a:ext>
            </a:extLst>
          </p:cNvPr>
          <p:cNvSpPr txBox="1"/>
          <p:nvPr/>
        </p:nvSpPr>
        <p:spPr>
          <a:xfrm>
            <a:off x="6458370" y="2427857"/>
            <a:ext cx="1368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温度传感器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618AC6-3618-4698-9FB9-CC885023A166}"/>
              </a:ext>
            </a:extLst>
          </p:cNvPr>
          <p:cNvSpPr txBox="1"/>
          <p:nvPr/>
        </p:nvSpPr>
        <p:spPr>
          <a:xfrm>
            <a:off x="1061610" y="2772161"/>
            <a:ext cx="102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00099"/>
                </a:solidFill>
                <a:effectLst/>
                <a:latin typeface="PingFang SC"/>
              </a:rPr>
              <a:t>摄像头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02717D-F8C8-4DDF-ACF1-5555B15A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B3AD092-129B-49EE-AE5F-E657DF4E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87"/>
    </mc:Choice>
    <mc:Fallback xmlns="">
      <p:transition spd="slow" advTm="474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EBA12E96-1FE4-4309-A5F6-5735304A460A}"/>
              </a:ext>
            </a:extLst>
          </p:cNvPr>
          <p:cNvGraphicFramePr/>
          <p:nvPr/>
        </p:nvGraphicFramePr>
        <p:xfrm>
          <a:off x="71500" y="998730"/>
          <a:ext cx="8820980" cy="5317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9F91C0-7E85-4C0A-9DE4-6E21F86B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06F49EC-BE31-4B7A-9A80-4FAA52890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28"/>
    </mc:Choice>
    <mc:Fallback xmlns="">
      <p:transition spd="slow" advTm="712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596468A-483C-4758-8A0C-36F02BD2807A}"/>
              </a:ext>
            </a:extLst>
          </p:cNvPr>
          <p:cNvGraphicFramePr/>
          <p:nvPr/>
        </p:nvGraphicFramePr>
        <p:xfrm>
          <a:off x="341530" y="1448780"/>
          <a:ext cx="6705745" cy="4687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箭头: 上 5">
            <a:extLst>
              <a:ext uri="{FF2B5EF4-FFF2-40B4-BE49-F238E27FC236}">
                <a16:creationId xmlns:a16="http://schemas.microsoft.com/office/drawing/2014/main" id="{95C27987-FB56-4CD5-A6BE-FB82DCF6D2D2}"/>
              </a:ext>
            </a:extLst>
          </p:cNvPr>
          <p:cNvSpPr/>
          <p:nvPr/>
        </p:nvSpPr>
        <p:spPr>
          <a:xfrm rot="19570679">
            <a:off x="5657536" y="795470"/>
            <a:ext cx="1584562" cy="535251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信息量逐渐压缩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E9E566-C143-4F3F-8542-D342C171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2913E5-95AB-430E-96CD-8DD6D9E1B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6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59"/>
    </mc:Choice>
    <mc:Fallback xmlns="">
      <p:transition spd="slow" advTm="56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97F4D7-0412-44D1-B89E-397D415A9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1" y="1399463"/>
            <a:ext cx="2666546" cy="3555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8F208A-254A-400D-A217-F9C34578C75F}"/>
              </a:ext>
            </a:extLst>
          </p:cNvPr>
          <p:cNvSpPr txBox="1"/>
          <p:nvPr/>
        </p:nvSpPr>
        <p:spPr>
          <a:xfrm>
            <a:off x="697897" y="5220075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分辨率：</a:t>
            </a:r>
            <a:r>
              <a:rPr lang="en-US" altLang="zh-CN" dirty="0"/>
              <a:t>2736 x 3648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27F6B9-027F-4FA0-BDC8-244EEF047055}"/>
              </a:ext>
            </a:extLst>
          </p:cNvPr>
          <p:cNvSpPr txBox="1"/>
          <p:nvPr/>
        </p:nvSpPr>
        <p:spPr>
          <a:xfrm>
            <a:off x="1165172" y="566995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大小：</a:t>
            </a:r>
            <a:r>
              <a:rPr lang="en-US" altLang="zh-CN" dirty="0"/>
              <a:t>28MB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E33B177-1DF9-4A2E-8F0B-A3DA156AA848}"/>
              </a:ext>
            </a:extLst>
          </p:cNvPr>
          <p:cNvSpPr/>
          <p:nvPr/>
        </p:nvSpPr>
        <p:spPr>
          <a:xfrm>
            <a:off x="3439505" y="2975606"/>
            <a:ext cx="1305145" cy="765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BEBB06-B72D-46C9-8FBE-873BE66775E4}"/>
              </a:ext>
            </a:extLst>
          </p:cNvPr>
          <p:cNvSpPr txBox="1"/>
          <p:nvPr/>
        </p:nvSpPr>
        <p:spPr>
          <a:xfrm>
            <a:off x="3439505" y="2366420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JPEG</a:t>
            </a:r>
            <a:r>
              <a:rPr lang="zh-CN" altLang="en-US" dirty="0">
                <a:solidFill>
                  <a:srgbClr val="FF0000"/>
                </a:solidFill>
              </a:rPr>
              <a:t>压缩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上传云端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EB3FE-0906-40DE-ABE2-4374E5126C64}"/>
              </a:ext>
            </a:extLst>
          </p:cNvPr>
          <p:cNvSpPr txBox="1"/>
          <p:nvPr/>
        </p:nvSpPr>
        <p:spPr>
          <a:xfrm>
            <a:off x="4677143" y="3171920"/>
            <a:ext cx="153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2MB</a:t>
            </a:r>
            <a:r>
              <a:rPr lang="zh-CN" altLang="en-US" sz="2400" dirty="0"/>
              <a:t>左右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51DEEE3-23BD-4A9F-8EC5-5130205F0A86}"/>
              </a:ext>
            </a:extLst>
          </p:cNvPr>
          <p:cNvSpPr/>
          <p:nvPr/>
        </p:nvSpPr>
        <p:spPr>
          <a:xfrm>
            <a:off x="6192180" y="3012751"/>
            <a:ext cx="1305145" cy="765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6A5A81-795B-4069-BD3B-57ACD12625B9}"/>
              </a:ext>
            </a:extLst>
          </p:cNvPr>
          <p:cNvSpPr txBox="1"/>
          <p:nvPr/>
        </p:nvSpPr>
        <p:spPr>
          <a:xfrm>
            <a:off x="6327195" y="260627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AI</a:t>
            </a:r>
            <a:r>
              <a:rPr lang="zh-CN" altLang="en-US" dirty="0">
                <a:solidFill>
                  <a:srgbClr val="FF0000"/>
                </a:solidFill>
              </a:rPr>
              <a:t>识别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E1C739-0BFC-4246-911C-08F1700506F6}"/>
              </a:ext>
            </a:extLst>
          </p:cNvPr>
          <p:cNvSpPr txBox="1"/>
          <p:nvPr/>
        </p:nvSpPr>
        <p:spPr>
          <a:xfrm>
            <a:off x="7452320" y="3164460"/>
            <a:ext cx="153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绣球花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BDB336-E471-4AAC-9339-5DB2E85E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0B6F2CA-4AB1-4068-A402-EFC7CB302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90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12"/>
    </mc:Choice>
    <mc:Fallback xmlns="">
      <p:transition spd="slow" advTm="7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6D711B0-F80E-437D-BF8C-A949D3569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1133475"/>
            <a:ext cx="2800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人体的传感器</a:t>
            </a:r>
          </a:p>
        </p:txBody>
      </p:sp>
      <p:sp>
        <p:nvSpPr>
          <p:cNvPr id="29700" name="文本框 7">
            <a:extLst>
              <a:ext uri="{FF2B5EF4-FFF2-40B4-BE49-F238E27FC236}">
                <a16:creationId xmlns:a16="http://schemas.microsoft.com/office/drawing/2014/main" id="{C9BF04A4-4B50-42D7-BA51-3F8E9730B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690688"/>
            <a:ext cx="7829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人的体力和脑力劳动通过感觉器官接收外界信号，将这些信号传送给大脑，大脑把这些信号分析处理传递给肌体。</a:t>
            </a:r>
          </a:p>
        </p:txBody>
      </p:sp>
      <p:pic>
        <p:nvPicPr>
          <p:cNvPr id="29701" name="图片 8">
            <a:extLst>
              <a:ext uri="{FF2B5EF4-FFF2-40B4-BE49-F238E27FC236}">
                <a16:creationId xmlns:a16="http://schemas.microsoft.com/office/drawing/2014/main" id="{90189B6C-0196-415D-8482-5953F0BC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2855913"/>
            <a:ext cx="75723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文本框 10">
            <a:extLst>
              <a:ext uri="{FF2B5EF4-FFF2-40B4-BE49-F238E27FC236}">
                <a16:creationId xmlns:a16="http://schemas.microsoft.com/office/drawing/2014/main" id="{843C3718-0BE2-4152-A936-DBBC34A2B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5454650"/>
            <a:ext cx="7831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如果用机器完成这一过程，计算机相当人的大脑，执行机构相当人的肌体，传感器相当于人的五官和皮肤。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E52B42B-8DC0-4F04-94E4-61DD2825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2">
            <a:extLst>
              <a:ext uri="{FF2B5EF4-FFF2-40B4-BE49-F238E27FC236}">
                <a16:creationId xmlns:a16="http://schemas.microsoft.com/office/drawing/2014/main" id="{79B8F487-2BBF-4D71-BBB9-9A7F9141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52613"/>
            <a:ext cx="8145463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778375"/>
            <a:ext cx="89915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0000CC"/>
                </a:solidFill>
              </a:rPr>
              <a:t>a</a:t>
            </a:r>
            <a:r>
              <a:rPr lang="zh-CN" altLang="en-US" sz="2800" dirty="0">
                <a:solidFill>
                  <a:srgbClr val="0000CC"/>
                </a:solidFill>
              </a:rPr>
              <a:t>、从空间的覆盖度和是否接触的角度看，哪一感最优？</a:t>
            </a:r>
            <a:endParaRPr lang="en-US" altLang="zh-CN" sz="2800" dirty="0">
              <a:solidFill>
                <a:srgbClr val="0000CC"/>
              </a:solidFill>
            </a:endParaRPr>
          </a:p>
          <a:p>
            <a:r>
              <a:rPr lang="en-US" altLang="zh-CN" sz="2800" dirty="0">
                <a:solidFill>
                  <a:srgbClr val="0000CC"/>
                </a:solidFill>
              </a:rPr>
              <a:t>b</a:t>
            </a:r>
            <a:r>
              <a:rPr lang="zh-CN" altLang="en-US" sz="2800" dirty="0">
                <a:solidFill>
                  <a:srgbClr val="0000CC"/>
                </a:solidFill>
              </a:rPr>
              <a:t>、听觉和视觉，哪一感所需要的信息存储空间更大？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600FA4-168F-474C-971E-2D51A5939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1133475"/>
            <a:ext cx="2858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人体的传感器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2B54187-5888-41C4-8C89-AABD5120D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0" y="1088740"/>
            <a:ext cx="88814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000CC"/>
                </a:solidFill>
              </a:rPr>
              <a:t>c</a:t>
            </a:r>
            <a:r>
              <a:rPr lang="zh-CN" altLang="en-US" sz="3200" dirty="0">
                <a:solidFill>
                  <a:srgbClr val="0000CC"/>
                </a:solidFill>
              </a:rPr>
              <a:t>、中文难学还是英文难学？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C858F-71ED-4401-81F3-0E74941D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642687"/>
            <a:ext cx="3099577" cy="28353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7FDB80-22DF-4B91-809C-B53592B49AF4}"/>
              </a:ext>
            </a:extLst>
          </p:cNvPr>
          <p:cNvSpPr txBox="1"/>
          <p:nvPr/>
        </p:nvSpPr>
        <p:spPr>
          <a:xfrm>
            <a:off x="4556964" y="3609020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Biang</a:t>
            </a:r>
            <a:r>
              <a:rPr lang="en-US" altLang="zh-CN" sz="3200" dirty="0"/>
              <a:t> </a:t>
            </a:r>
            <a:r>
              <a:rPr lang="en-US" altLang="zh-CN" sz="3200" dirty="0" err="1"/>
              <a:t>Biang</a:t>
            </a:r>
            <a:r>
              <a:rPr lang="en-US" altLang="zh-CN" sz="3200" dirty="0"/>
              <a:t> </a:t>
            </a:r>
            <a:r>
              <a:rPr lang="en-US" altLang="zh-CN" sz="3200" dirty="0" err="1"/>
              <a:t>Mian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D316FC-C64F-4AD8-993A-B4006E528472}"/>
              </a:ext>
            </a:extLst>
          </p:cNvPr>
          <p:cNvSpPr txBox="1"/>
          <p:nvPr/>
        </p:nvSpPr>
        <p:spPr>
          <a:xfrm>
            <a:off x="1783433" y="1808820"/>
            <a:ext cx="1295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biáng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AEC12C-B2F5-4EBC-96C1-8786EA6F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B32EC0-7AC2-466F-B756-FEE1039E6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4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0" y="999020"/>
            <a:ext cx="88814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000CC"/>
                </a:solidFill>
              </a:rPr>
              <a:t>d</a:t>
            </a:r>
            <a:r>
              <a:rPr lang="zh-CN" altLang="en-US" sz="3200" dirty="0">
                <a:solidFill>
                  <a:srgbClr val="0000CC"/>
                </a:solidFill>
              </a:rPr>
              <a:t>、语音通话</a:t>
            </a:r>
            <a:r>
              <a:rPr lang="en-US" altLang="zh-CN" sz="3200" dirty="0">
                <a:solidFill>
                  <a:srgbClr val="0000CC"/>
                </a:solidFill>
              </a:rPr>
              <a:t>vs</a:t>
            </a:r>
            <a:r>
              <a:rPr lang="zh-CN" altLang="en-US" sz="3200" dirty="0">
                <a:solidFill>
                  <a:srgbClr val="0000CC"/>
                </a:solidFill>
              </a:rPr>
              <a:t>视频通话，哪个难度大？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DD45C-6BE7-4E95-BCA3-C0F6F59C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54" y="1583795"/>
            <a:ext cx="4050721" cy="22998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5EEF71-0FCD-4351-B5D3-74B6E97B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974183"/>
            <a:ext cx="5535481" cy="256574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7D4FC5-6C0F-4EB6-B7E3-026A44C4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E975B21-68B1-4D83-AA41-B5E9FD3FC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课程介绍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363" name="矩形 5">
            <a:extLst>
              <a:ext uri="{FF2B5EF4-FFF2-40B4-BE49-F238E27FC236}">
                <a16:creationId xmlns:a16="http://schemas.microsoft.com/office/drawing/2014/main" id="{8DEF999B-0BD1-4007-B07E-1D31D9E51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" y="1358900"/>
            <a:ext cx="609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专业必修课</a:t>
            </a:r>
            <a:endParaRPr lang="en-US" altLang="zh-CN" sz="2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/>
              <a:t>理论课 </a:t>
            </a:r>
            <a:r>
              <a:rPr lang="en-US" altLang="zh-CN" sz="2400"/>
              <a:t>32</a:t>
            </a:r>
            <a:r>
              <a:rPr lang="zh-CN" altLang="en-US" sz="2400"/>
              <a:t>学时 </a:t>
            </a:r>
            <a:r>
              <a:rPr lang="en-US" altLang="zh-CN" sz="2400"/>
              <a:t>2</a:t>
            </a:r>
            <a:r>
              <a:rPr lang="zh-CN" altLang="en-US" sz="2400"/>
              <a:t>学分</a:t>
            </a:r>
            <a:endParaRPr lang="en-US" altLang="zh-CN" sz="2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/>
              <a:t>实验课 </a:t>
            </a:r>
            <a:r>
              <a:rPr lang="en-US" altLang="zh-CN" sz="2400"/>
              <a:t>16</a:t>
            </a:r>
            <a:r>
              <a:rPr lang="zh-CN" altLang="en-US" sz="2400"/>
              <a:t>学时 </a:t>
            </a:r>
            <a:r>
              <a:rPr lang="en-US" altLang="zh-CN" sz="2400"/>
              <a:t>1</a:t>
            </a:r>
            <a:r>
              <a:rPr lang="zh-CN" altLang="en-US" sz="2400"/>
              <a:t>学分（单宏老师）</a:t>
            </a:r>
            <a:endParaRPr lang="en-US" altLang="zh-CN" sz="2400"/>
          </a:p>
        </p:txBody>
      </p:sp>
      <p:sp>
        <p:nvSpPr>
          <p:cNvPr id="15364" name="文本框 7">
            <a:extLst>
              <a:ext uri="{FF2B5EF4-FFF2-40B4-BE49-F238E27FC236}">
                <a16:creationId xmlns:a16="http://schemas.microsoft.com/office/drawing/2014/main" id="{04D13320-80E7-4A25-B20B-00A59F57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2559050"/>
            <a:ext cx="8821737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1500"/>
              </a:spcAft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课程目的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algn="just" eaLnBrk="1" hangingPunct="1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掌握常见传感器的基本理论、工作原理、主要性能及特点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zh-CN" sz="2400">
              <a:latin typeface="宋体" panose="02010600030101010101" pitchFamily="2" charset="-122"/>
            </a:endParaRPr>
          </a:p>
          <a:p>
            <a:pPr lvl="1" algn="just" eaLnBrk="1" hangingPunct="1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使同学们学会合理地选择和使用传感器，掌握常用传感器的工程设计方法和实验研究方法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zh-CN" sz="2400">
              <a:latin typeface="宋体" panose="02010600030101010101" pitchFamily="2" charset="-122"/>
            </a:endParaRPr>
          </a:p>
          <a:p>
            <a:pPr lvl="1" algn="just" eaLnBrk="1" hangingPunct="1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学会传感器的常见应用方法，能够利用传感器解决工程实践问题。</a:t>
            </a:r>
            <a:endParaRPr lang="zh-CN" altLang="zh-CN" sz="2400">
              <a:latin typeface="宋体" panose="02010600030101010101" pitchFamily="2" charset="-122"/>
            </a:endParaRPr>
          </a:p>
          <a:p>
            <a:pPr lvl="1" algn="just" eaLnBrk="1" hangingPunct="1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了解传感器的发展动向以及获取信息的新方法。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algn="just" eaLnBrk="1" hangingPunct="1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勤于思考，善于表达。</a:t>
            </a:r>
            <a:endParaRPr lang="zh-CN" altLang="zh-CN" sz="240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0" y="999020"/>
            <a:ext cx="88814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000CC"/>
                </a:solidFill>
              </a:rPr>
              <a:t>e</a:t>
            </a:r>
            <a:r>
              <a:rPr lang="zh-CN" altLang="en-US" sz="3200" dirty="0">
                <a:solidFill>
                  <a:srgbClr val="0000CC"/>
                </a:solidFill>
              </a:rPr>
              <a:t>、古典传统文化领域对人体传感</a:t>
            </a:r>
            <a:r>
              <a:rPr lang="zh-CN" altLang="en-US" sz="3200">
                <a:solidFill>
                  <a:srgbClr val="0000CC"/>
                </a:solidFill>
              </a:rPr>
              <a:t>的认识</a:t>
            </a:r>
            <a:endParaRPr lang="zh-CN" altLang="en-US" sz="3200" dirty="0">
              <a:solidFill>
                <a:srgbClr val="0000CC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98B314-15AB-4028-B03F-2531943CB904}"/>
              </a:ext>
            </a:extLst>
          </p:cNvPr>
          <p:cNvSpPr txBox="1"/>
          <p:nvPr/>
        </p:nvSpPr>
        <p:spPr>
          <a:xfrm>
            <a:off x="96323" y="1707833"/>
            <a:ext cx="89761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儒家：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PingFang SC"/>
              </a:rPr>
              <a:t>子在齐闻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PingFang SC"/>
              </a:rPr>
              <a:t>《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PingFang SC"/>
              </a:rPr>
              <a:t>韶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PingFang SC"/>
              </a:rPr>
              <a:t>》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PingFang SC"/>
              </a:rPr>
              <a:t>，三月不知肉味。曰：不图为乐之至于斯也。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PingFang SC"/>
              </a:rPr>
              <a:t>——《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PingFang SC"/>
              </a:rPr>
              <a:t>论语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PingFang SC"/>
              </a:rPr>
              <a:t>.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PingFang SC"/>
              </a:rPr>
              <a:t>述而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PingFang SC"/>
              </a:rPr>
              <a:t>》</a:t>
            </a:r>
          </a:p>
          <a:p>
            <a:endParaRPr lang="en-US" altLang="zh-CN" sz="28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道家：千里眼顺风耳。</a:t>
            </a:r>
            <a:r>
              <a:rPr lang="en-US" altLang="zh-CN" sz="2800" dirty="0">
                <a:solidFill>
                  <a:srgbClr val="333333"/>
                </a:solidFill>
                <a:latin typeface="PingFang SC"/>
              </a:rPr>
              <a:t>——《</a:t>
            </a:r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封神演义</a:t>
            </a:r>
            <a:r>
              <a:rPr lang="en-US" altLang="zh-CN" sz="2800" dirty="0">
                <a:solidFill>
                  <a:srgbClr val="333333"/>
                </a:solidFill>
                <a:latin typeface="PingFang SC"/>
              </a:rPr>
              <a:t>》《</a:t>
            </a:r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西游记</a:t>
            </a:r>
            <a:r>
              <a:rPr lang="en-US" altLang="zh-CN" sz="2800" dirty="0">
                <a:solidFill>
                  <a:srgbClr val="333333"/>
                </a:solidFill>
                <a:latin typeface="PingFang SC"/>
              </a:rPr>
              <a:t>》</a:t>
            </a:r>
          </a:p>
          <a:p>
            <a:endParaRPr lang="en-US" altLang="zh-CN" sz="28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              心斋听息</a:t>
            </a:r>
            <a:r>
              <a:rPr lang="en-US" altLang="zh-CN" sz="2800" dirty="0">
                <a:solidFill>
                  <a:srgbClr val="333333"/>
                </a:solidFill>
                <a:latin typeface="PingFang SC"/>
              </a:rPr>
              <a:t>——《</a:t>
            </a:r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庄子．人间世</a:t>
            </a:r>
            <a:r>
              <a:rPr lang="en-US" altLang="zh-CN" sz="2800" dirty="0">
                <a:solidFill>
                  <a:srgbClr val="333333"/>
                </a:solidFill>
                <a:latin typeface="PingFang SC"/>
              </a:rPr>
              <a:t>》</a:t>
            </a:r>
          </a:p>
          <a:p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D929CC-09B1-40C6-8929-1627F927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7CD5A2B-B06C-4100-96B3-91AB260FA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0" y="999020"/>
            <a:ext cx="88814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000CC"/>
                </a:solidFill>
              </a:rPr>
              <a:t>f</a:t>
            </a:r>
            <a:r>
              <a:rPr lang="zh-CN" altLang="en-US" sz="3200" dirty="0">
                <a:solidFill>
                  <a:srgbClr val="0000CC"/>
                </a:solidFill>
              </a:rPr>
              <a:t>、课堂实验</a:t>
            </a:r>
          </a:p>
        </p:txBody>
      </p:sp>
      <p:pic>
        <p:nvPicPr>
          <p:cNvPr id="3" name="思念截取">
            <a:hlinkClick r:id="" action="ppaction://media"/>
            <a:extLst>
              <a:ext uri="{FF2B5EF4-FFF2-40B4-BE49-F238E27FC236}">
                <a16:creationId xmlns:a16="http://schemas.microsoft.com/office/drawing/2014/main" id="{3AAD29CD-B7B6-4CFF-A8A3-076D5531C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1760" y="2033845"/>
            <a:ext cx="487363" cy="4873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1A6787-C134-4866-B3AB-8B40673B4936}"/>
              </a:ext>
            </a:extLst>
          </p:cNvPr>
          <p:cNvSpPr txBox="1"/>
          <p:nvPr/>
        </p:nvSpPr>
        <p:spPr>
          <a:xfrm>
            <a:off x="611560" y="20338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试听一：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CA76A-D06D-4DB6-8F2D-DCC3F3580557}"/>
              </a:ext>
            </a:extLst>
          </p:cNvPr>
          <p:cNvSpPr txBox="1"/>
          <p:nvPr/>
        </p:nvSpPr>
        <p:spPr>
          <a:xfrm>
            <a:off x="611560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试听二：</a:t>
            </a:r>
          </a:p>
        </p:txBody>
      </p:sp>
      <p:pic>
        <p:nvPicPr>
          <p:cNvPr id="9" name="空白">
            <a:hlinkClick r:id="" action="ppaction://media"/>
            <a:extLst>
              <a:ext uri="{FF2B5EF4-FFF2-40B4-BE49-F238E27FC236}">
                <a16:creationId xmlns:a16="http://schemas.microsoft.com/office/drawing/2014/main" id="{7DAC2DA9-E682-4E11-819E-9291DBE861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7000" y="3167390"/>
            <a:ext cx="487363" cy="48736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6510738-1D49-41E7-80B9-FFB360A08A8B}"/>
              </a:ext>
            </a:extLst>
          </p:cNvPr>
          <p:cNvCxnSpPr>
            <a:cxnSpLocks/>
          </p:cNvCxnSpPr>
          <p:nvPr/>
        </p:nvCxnSpPr>
        <p:spPr>
          <a:xfrm>
            <a:off x="3626895" y="1133745"/>
            <a:ext cx="0" cy="5406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AFAA15-7874-48ED-93E5-95AA55C97DB3}"/>
              </a:ext>
            </a:extLst>
          </p:cNvPr>
          <p:cNvSpPr txBox="1"/>
          <p:nvPr/>
        </p:nvSpPr>
        <p:spPr>
          <a:xfrm>
            <a:off x="3805157" y="1175263"/>
            <a:ext cx="4916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/>
              <a:t>没有听到。</a:t>
            </a:r>
            <a:endParaRPr lang="en-US" altLang="zh-CN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3600" dirty="0"/>
              <a:t>听力传感器坏了</a:t>
            </a:r>
            <a:endParaRPr lang="en-US" altLang="zh-CN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3600" dirty="0"/>
              <a:t>确实没有声音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/>
              <a:t>听到了，没有声音。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4A3B2CD-9332-45AB-A449-08F8817D0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114" y="3690610"/>
            <a:ext cx="3578584" cy="265080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308B9C0-4CEE-4489-93E0-2C067059664E}"/>
              </a:ext>
            </a:extLst>
          </p:cNvPr>
          <p:cNvSpPr/>
          <p:nvPr/>
        </p:nvSpPr>
        <p:spPr>
          <a:xfrm>
            <a:off x="4475114" y="5724255"/>
            <a:ext cx="3578582" cy="61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好像挺有道理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F81AB4-6B1A-43CD-AB47-6D69D4B1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EA2EC02-3C06-41C8-8E01-408E4D15E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0" y="1178750"/>
            <a:ext cx="8881459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3200" dirty="0">
                <a:solidFill>
                  <a:srgbClr val="FF0000"/>
                </a:solidFill>
              </a:rPr>
              <a:t>设计原则一：</a:t>
            </a:r>
            <a:r>
              <a:rPr lang="zh-CN" altLang="en-US" sz="3200" dirty="0">
                <a:solidFill>
                  <a:srgbClr val="0000CC"/>
                </a:solidFill>
              </a:rPr>
              <a:t>不论设计什么样的传感器，能够真实的反应客观环境信号（有无均是客观真实），是传感器设计的第一根本原则。</a:t>
            </a:r>
            <a:endParaRPr lang="en-US" altLang="zh-CN" sz="3200" dirty="0">
              <a:solidFill>
                <a:srgbClr val="0000CC"/>
              </a:solidFill>
            </a:endParaRPr>
          </a:p>
          <a:p>
            <a:pPr algn="just"/>
            <a:r>
              <a:rPr lang="zh-CN" altLang="en-US" sz="3200" dirty="0">
                <a:solidFill>
                  <a:srgbClr val="0000CC"/>
                </a:solidFill>
              </a:rPr>
              <a:t>（</a:t>
            </a:r>
            <a:r>
              <a:rPr lang="en-US" altLang="zh-CN" sz="3200" dirty="0">
                <a:solidFill>
                  <a:srgbClr val="0000CC"/>
                </a:solidFill>
              </a:rPr>
              <a:t>a</a:t>
            </a:r>
            <a:r>
              <a:rPr lang="zh-CN" altLang="en-US" sz="3200" dirty="0">
                <a:solidFill>
                  <a:srgbClr val="0000CC"/>
                </a:solidFill>
              </a:rPr>
              <a:t>）那些扰乱真实信号的量（有无均扰乱的） ，我们通常叫噪声（</a:t>
            </a:r>
            <a:r>
              <a:rPr lang="en-US" altLang="zh-CN" sz="3200" dirty="0">
                <a:solidFill>
                  <a:srgbClr val="0000CC"/>
                </a:solidFill>
              </a:rPr>
              <a:t>noise</a:t>
            </a:r>
            <a:r>
              <a:rPr lang="zh-CN" altLang="en-US" sz="3200" dirty="0">
                <a:solidFill>
                  <a:srgbClr val="0000CC"/>
                </a:solidFill>
              </a:rPr>
              <a:t>）。</a:t>
            </a:r>
            <a:endParaRPr lang="en-US" altLang="zh-CN" sz="3200" dirty="0">
              <a:solidFill>
                <a:srgbClr val="0000CC"/>
              </a:solidFill>
            </a:endParaRPr>
          </a:p>
          <a:p>
            <a:pPr algn="just"/>
            <a:r>
              <a:rPr lang="zh-CN" altLang="en-US" sz="3200" dirty="0">
                <a:solidFill>
                  <a:srgbClr val="0000CC"/>
                </a:solidFill>
              </a:rPr>
              <a:t>（</a:t>
            </a:r>
            <a:r>
              <a:rPr lang="en-US" altLang="zh-CN" sz="3200" dirty="0">
                <a:solidFill>
                  <a:srgbClr val="0000CC"/>
                </a:solidFill>
              </a:rPr>
              <a:t>b</a:t>
            </a:r>
            <a:r>
              <a:rPr lang="zh-CN" altLang="en-US" sz="3200" dirty="0">
                <a:solidFill>
                  <a:srgbClr val="0000CC"/>
                </a:solidFill>
              </a:rPr>
              <a:t>）可以说，一个传感器价值几块钱还是数万块钱，就是决定于在广泛的测试环境下，噪声控制做的怎么样。</a:t>
            </a:r>
            <a:endParaRPr lang="en-US" altLang="zh-CN" sz="3200" dirty="0">
              <a:solidFill>
                <a:srgbClr val="0000CC"/>
              </a:solidFill>
            </a:endParaRPr>
          </a:p>
          <a:p>
            <a:pPr algn="just"/>
            <a:r>
              <a:rPr lang="zh-CN" altLang="en-US" sz="3200" dirty="0">
                <a:solidFill>
                  <a:srgbClr val="0000CC"/>
                </a:solidFill>
              </a:rPr>
              <a:t>（</a:t>
            </a:r>
            <a:r>
              <a:rPr lang="en-US" altLang="zh-CN" sz="3200" dirty="0">
                <a:solidFill>
                  <a:srgbClr val="0000CC"/>
                </a:solidFill>
              </a:rPr>
              <a:t>c</a:t>
            </a:r>
            <a:r>
              <a:rPr lang="zh-CN" altLang="en-US" sz="3200" dirty="0">
                <a:solidFill>
                  <a:srgbClr val="0000CC"/>
                </a:solidFill>
              </a:rPr>
              <a:t>）噪声再怎么控制，也不能破坏真实信号的感测。</a:t>
            </a:r>
            <a:endParaRPr lang="en-US" altLang="zh-CN" sz="3200" dirty="0">
              <a:solidFill>
                <a:srgbClr val="0000CC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5EAB23-CDEC-4E04-96BF-89BAB1A3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06AE4B-D679-44E5-A63A-EF9B14587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0" y="1268760"/>
            <a:ext cx="888145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3200" dirty="0">
                <a:solidFill>
                  <a:srgbClr val="FF0000"/>
                </a:solidFill>
              </a:rPr>
              <a:t>案例：</a:t>
            </a:r>
            <a:r>
              <a:rPr lang="zh-CN" altLang="en-US" sz="3200" dirty="0"/>
              <a:t>清华某博士的课题，是设计一个无线监测系统监测大桥的健康状况，如果传感器感测到某些信号发生一定程度变化，就报警大桥要塌了。</a:t>
            </a:r>
            <a:endParaRPr lang="en-US" altLang="zh-CN" sz="3200" dirty="0"/>
          </a:p>
          <a:p>
            <a:pPr algn="just"/>
            <a:r>
              <a:rPr lang="en-US" altLang="zh-CN" sz="3200" dirty="0"/>
              <a:t>	</a:t>
            </a:r>
            <a:r>
              <a:rPr lang="zh-CN" altLang="en-US" sz="3200" dirty="0"/>
              <a:t>课题的难度在于，所用的传感器在一段时间后会发生随机的偏移，由于不能放一个昂贵的标准传感器在旁边（为什么？），他采用人工智能的方法，实时动态的对传感器的输出进行矫正。</a:t>
            </a:r>
            <a:endParaRPr lang="en-US" altLang="zh-CN" sz="3200" dirty="0"/>
          </a:p>
          <a:p>
            <a:pPr algn="just"/>
            <a:r>
              <a:rPr lang="en-US" altLang="zh-CN" sz="3200" dirty="0"/>
              <a:t>	</a:t>
            </a:r>
            <a:r>
              <a:rPr lang="zh-CN" altLang="en-US" sz="3200" dirty="0"/>
              <a:t>答辩的时候，外单位的专家提出了一个非常尖锐的问题。</a:t>
            </a:r>
            <a:endParaRPr lang="en-US" altLang="zh-CN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C9C076-4B72-4C5A-B268-F22CD703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18B2524-642D-4537-82F1-27C4311C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C0487F0-C948-49F9-AB24-310A255BA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0" y="1268760"/>
            <a:ext cx="88962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r>
              <a:rPr lang="zh-CN" altLang="en-US" sz="3200" dirty="0">
                <a:solidFill>
                  <a:srgbClr val="FF0000"/>
                </a:solidFill>
              </a:rPr>
              <a:t>、你的矫正算法是针对所有时段的传感器的输出，对吧？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just"/>
            <a:endParaRPr lang="en-US" altLang="zh-CN" sz="3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r>
              <a:rPr lang="zh-CN" altLang="en-US" sz="3200" dirty="0">
                <a:solidFill>
                  <a:srgbClr val="FF0000"/>
                </a:solidFill>
              </a:rPr>
              <a:t>、那要是桥真的某天快塌了，你的矫正算法会不会把要塌了的感测到的数据也矫正了？</a:t>
            </a:r>
            <a:endParaRPr lang="en-US" altLang="zh-CN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0CCC50-4B22-455C-A5F8-04085B44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D22AFD8-AA9D-43ED-AA20-31E97606A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AABDA0-77A1-4730-943A-F6DA9615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4" y="1268761"/>
            <a:ext cx="3629025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F83A54-4A76-428A-BD03-4C422930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03" y="1268760"/>
            <a:ext cx="3247257" cy="2152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EC4EFE-841F-468C-AA2C-0D58FB04F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50" y="3761667"/>
            <a:ext cx="2865825" cy="2778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BFC223-4D24-4B0D-868E-4D05A0F5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74D95FE-9EC1-41B3-8D57-8FB0D9744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57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F5EC81-189B-4A84-B982-8D0A333A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68" y="1141843"/>
            <a:ext cx="888145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3200" dirty="0">
                <a:solidFill>
                  <a:srgbClr val="FF0000"/>
                </a:solidFill>
              </a:rPr>
              <a:t>设计原则二：</a:t>
            </a:r>
            <a:r>
              <a:rPr lang="zh-CN" altLang="en-US" sz="3200" dirty="0">
                <a:solidFill>
                  <a:srgbClr val="0000CC"/>
                </a:solidFill>
              </a:rPr>
              <a:t>不论设计什么样的传感器，被测量和输出量之间的响应在数学形式上只能是一一映射关系。</a:t>
            </a:r>
            <a:endParaRPr lang="en-US" altLang="zh-CN" sz="3200" dirty="0">
              <a:solidFill>
                <a:srgbClr val="0000C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860D9-3D8F-4538-8724-F36CC1AA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2" y="2483895"/>
            <a:ext cx="3790950" cy="352425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244CC-F122-4DC2-B5B9-BA786833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AFDC7-250A-46DB-9FC7-DEEF31B11A0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A87BB9-955C-46A8-8FE4-EB74E734B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7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0CE57C-A228-4489-BD39-0045FAC5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632700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、传感器的作用和地位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CC278D-7D52-4D68-ABBF-D1F7BC806DD8}"/>
              </a:ext>
            </a:extLst>
          </p:cNvPr>
          <p:cNvSpPr txBox="1"/>
          <p:nvPr/>
        </p:nvSpPr>
        <p:spPr>
          <a:xfrm>
            <a:off x="231775" y="1712913"/>
            <a:ext cx="8326438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构成现在信息技术的三大支柱：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传感器技术（信息采集 </a:t>
            </a:r>
            <a:r>
              <a:rPr lang="en-US" altLang="zh-CN" sz="2400" dirty="0"/>
              <a:t>Information Collection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通信技术（信息的传递 </a:t>
            </a:r>
            <a:r>
              <a:rPr lang="en-US" altLang="zh-CN" sz="2400" dirty="0"/>
              <a:t>Information Transformation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计算机技术（信息处理 </a:t>
            </a:r>
            <a:r>
              <a:rPr lang="en-US" altLang="zh-CN" sz="2400" dirty="0"/>
              <a:t>Information Processing</a:t>
            </a:r>
            <a:r>
              <a:rPr lang="zh-CN" altLang="en-US" sz="2400" dirty="0"/>
              <a:t>）</a:t>
            </a:r>
          </a:p>
        </p:txBody>
      </p:sp>
      <p:sp>
        <p:nvSpPr>
          <p:cNvPr id="31748" name="文本框 5">
            <a:extLst>
              <a:ext uri="{FF2B5EF4-FFF2-40B4-BE49-F238E27FC236}">
                <a16:creationId xmlns:a16="http://schemas.microsoft.com/office/drawing/2014/main" id="{DD86337B-058A-40F7-B34D-16B0D818D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4064000"/>
            <a:ext cx="8129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在利用信息的过程中首先要解决</a:t>
            </a:r>
            <a:r>
              <a:rPr lang="zh-CN" altLang="en-US" sz="2400">
                <a:solidFill>
                  <a:srgbClr val="FF0000"/>
                </a:solidFill>
              </a:rPr>
              <a:t>获取准确可靠的信息</a:t>
            </a:r>
            <a:r>
              <a:rPr lang="zh-CN" altLang="en-US" sz="2400"/>
              <a:t>，而传感器是获取信息的主要途径和手段。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B40A9-D9DB-452A-BF26-FA58334BE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238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、传感器的作用和地位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4E2C20-267D-4CC1-A444-9E8415D473B6}"/>
              </a:ext>
            </a:extLst>
          </p:cNvPr>
          <p:cNvSpPr txBox="1"/>
          <p:nvPr/>
        </p:nvSpPr>
        <p:spPr>
          <a:xfrm>
            <a:off x="231775" y="1223963"/>
            <a:ext cx="8326438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传感应用领域十分广泛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）测与数据采集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）检测与控制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）诊断与监测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）辅助观测仪器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）资源探测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）环境保护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）医疗卫生</a:t>
            </a:r>
          </a:p>
          <a:p>
            <a:pPr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）家用电器</a:t>
            </a:r>
            <a:r>
              <a:rPr lang="en-US" altLang="zh-CN" sz="2400" dirty="0"/>
              <a:t>…………</a:t>
            </a:r>
            <a:endParaRPr lang="zh-CN" altLang="en-US" sz="2400" dirty="0"/>
          </a:p>
        </p:txBody>
      </p:sp>
      <p:sp>
        <p:nvSpPr>
          <p:cNvPr id="32772" name="文本框 6">
            <a:extLst>
              <a:ext uri="{FF2B5EF4-FFF2-40B4-BE49-F238E27FC236}">
                <a16:creationId xmlns:a16="http://schemas.microsoft.com/office/drawing/2014/main" id="{ECE8F96F-FD0A-4521-95CE-A19EA0A0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4849813"/>
            <a:ext cx="79486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/>
              <a:t>智能房屋（自动识别主人，太阳能提供能源）</a:t>
            </a:r>
          </a:p>
          <a:p>
            <a:r>
              <a:rPr lang="zh-CN" altLang="en-US" sz="2400"/>
              <a:t>智能衣服（自动调节温度）</a:t>
            </a:r>
          </a:p>
          <a:p>
            <a:r>
              <a:rPr lang="zh-CN" altLang="en-US" sz="2400"/>
              <a:t>智能公路（自动记录公路的压力、温度、车流）</a:t>
            </a:r>
          </a:p>
          <a:p>
            <a:r>
              <a:rPr lang="zh-CN" altLang="en-US" sz="2400"/>
              <a:t>智能汽车（无人驾驶、卫星定位）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ADF669-E868-47E8-BF43-7EBC5BD63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238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、传感器的作用和地位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3795" name="文本框 5">
            <a:extLst>
              <a:ext uri="{FF2B5EF4-FFF2-40B4-BE49-F238E27FC236}">
                <a16:creationId xmlns:a16="http://schemas.microsoft.com/office/drawing/2014/main" id="{32F8DD4E-BADE-4C15-B487-541864AF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58900"/>
            <a:ext cx="828198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传感器已渗透到宇宙开发、海洋探测、军事国防、环境保护、资源调查、医学诊断、生物工程、商检质检、甚至文物保护等等极其广泛的领域。可以毫不夸张地说：几乎个现代化项目，以至</a:t>
            </a:r>
            <a:r>
              <a:rPr lang="zh-CN" altLang="en-US" sz="2400">
                <a:solidFill>
                  <a:srgbClr val="FF0000"/>
                </a:solidFill>
              </a:rPr>
              <a:t>各种复杂工程系统，都离不开各种各样的传感器</a:t>
            </a:r>
            <a:r>
              <a:rPr lang="zh-CN" altLang="en-US" sz="240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由此可见，传感器技术在发展济、推动社会进步方面的重要作用，是十分明显的。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BF313230-C372-413F-AFC0-39103A6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课程介绍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411" name="矩形 5">
            <a:extLst>
              <a:ext uri="{FF2B5EF4-FFF2-40B4-BE49-F238E27FC236}">
                <a16:creationId xmlns:a16="http://schemas.microsoft.com/office/drawing/2014/main" id="{6B51B951-63CE-432E-BFE1-914520C2F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268413"/>
            <a:ext cx="60960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教学内容</a:t>
            </a:r>
            <a:endParaRPr lang="en-US" altLang="zh-CN" sz="2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</a:rPr>
              <a:t>传感器的基本特性</a:t>
            </a:r>
            <a:endParaRPr lang="en-US" altLang="zh-CN" sz="2400">
              <a:solidFill>
                <a:srgbClr val="FF0000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应变式传感器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电容式传感器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压电式传感器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数字传感器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热电传感器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光电传感器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2"/>
                </a:solidFill>
              </a:rPr>
              <a:t>气体与湿敏传感器</a:t>
            </a:r>
            <a:endParaRPr lang="en-US" altLang="zh-CN" sz="2400">
              <a:solidFill>
                <a:schemeClr val="tx2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B050"/>
                </a:solidFill>
              </a:rPr>
              <a:t>智能传感器和相关前沿技术</a:t>
            </a:r>
            <a:endParaRPr lang="en-US" altLang="zh-CN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A4B3AB-C854-49C3-904C-3CA825C74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632700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、传感器国内外发展趋势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6B519A-3F76-4AE5-9B5E-C098AC017253}"/>
              </a:ext>
            </a:extLst>
          </p:cNvPr>
          <p:cNvSpPr txBox="1"/>
          <p:nvPr/>
        </p:nvSpPr>
        <p:spPr>
          <a:xfrm>
            <a:off x="161925" y="1314450"/>
            <a:ext cx="8775700" cy="4954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中国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altLang="zh-CN" sz="2400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我国的传感器技术及产业在国家“大力加强传感器的开发和在国民济中的普遍应用”等一系列政策导向和资金的支持下，近年来也取得了较快发展。</a:t>
            </a:r>
            <a:endParaRPr lang="en-US" altLang="zh-CN" sz="2400" dirty="0"/>
          </a:p>
          <a:p>
            <a:pPr algn="just">
              <a:defRPr/>
            </a:pPr>
            <a:endParaRPr lang="zh-CN" alt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2011年中国传感器行业产约27.5亿只，2012年约32亿只,2013</a:t>
            </a:r>
          </a:p>
          <a:p>
            <a:pPr algn="just">
              <a:defRPr/>
            </a:pPr>
            <a:r>
              <a:rPr lang="zh-CN" altLang="en-US" sz="2400" dirty="0"/>
              <a:t>年中国传感器行业产达到38.6亿只(1300亿元)。</a:t>
            </a:r>
            <a:endParaRPr lang="en-US" altLang="zh-CN" sz="2400" dirty="0"/>
          </a:p>
          <a:p>
            <a:pPr algn="just">
              <a:defRPr/>
            </a:pPr>
            <a:endParaRPr lang="zh-CN" alt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传感器产业在科技投入(费、高级人才资源)、产业环境以及科技实力(专利件数、新品开发周期、关键材料与零组件、产能力)</a:t>
            </a:r>
            <a:r>
              <a:rPr lang="zh-CN" altLang="en-US" sz="2400" dirty="0">
                <a:solidFill>
                  <a:srgbClr val="FF0000"/>
                </a:solidFill>
              </a:rPr>
              <a:t>三大方面的综合竞争能力远低于美国、日本、欧洲等发达国家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A1B309-0EE4-4432-AEA1-48807760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632700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、传感器国内外发展趋势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76EAAC-A5C4-472B-B74F-8BAF1CA6821C}"/>
              </a:ext>
            </a:extLst>
          </p:cNvPr>
          <p:cNvSpPr txBox="1"/>
          <p:nvPr/>
        </p:nvSpPr>
        <p:spPr>
          <a:xfrm>
            <a:off x="161925" y="1314450"/>
            <a:ext cx="8775700" cy="4216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国际趋势：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）提高与改善传感器的技术指标</a:t>
            </a:r>
            <a:r>
              <a:rPr lang="zh-CN" altLang="en-US" sz="2400" dirty="0">
                <a:solidFill>
                  <a:srgbClr val="FF0000"/>
                </a:solidFill>
              </a:rPr>
              <a:t>（打靶子研究）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）开发新材料：敏感材料是传感器的重要基础，基于新材料出现的传感器</a:t>
            </a:r>
            <a:r>
              <a:rPr lang="zh-CN" altLang="en-US" sz="2400" dirty="0">
                <a:solidFill>
                  <a:srgbClr val="FF0000"/>
                </a:solidFill>
              </a:rPr>
              <a:t>（创新性研究）</a:t>
            </a: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）采用新原理、新工艺，如高温超导磁传感器灵敏度远远高于霍耳器件，可用于磁成技术</a:t>
            </a:r>
            <a:r>
              <a:rPr lang="zh-CN" altLang="en-US" sz="2400" dirty="0">
                <a:solidFill>
                  <a:srgbClr val="FF0000"/>
                </a:solidFill>
              </a:rPr>
              <a:t>（创新性研究）</a:t>
            </a:r>
            <a:endParaRPr lang="zh-CN" altLang="en-US" sz="2400" dirty="0"/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）微型化与微功耗</a:t>
            </a:r>
            <a:r>
              <a:rPr lang="zh-CN" altLang="en-US" sz="2400" dirty="0">
                <a:solidFill>
                  <a:srgbClr val="FF0000"/>
                </a:solidFill>
              </a:rPr>
              <a:t>（整合式工程研究）</a:t>
            </a: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）集成化与多功能化</a:t>
            </a:r>
            <a:r>
              <a:rPr lang="zh-CN" altLang="en-US" sz="2400" dirty="0">
                <a:solidFill>
                  <a:srgbClr val="FF0000"/>
                </a:solidFill>
              </a:rPr>
              <a:t>（整合式工程研究）</a:t>
            </a: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）传感器的智能化</a:t>
            </a:r>
            <a:r>
              <a:rPr lang="zh-CN" altLang="en-US" sz="2400" dirty="0">
                <a:solidFill>
                  <a:srgbClr val="FF0000"/>
                </a:solidFill>
              </a:rPr>
              <a:t>（整合式工程研究）</a:t>
            </a:r>
          </a:p>
          <a:p>
            <a:pPr algn="just"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）传感器的数字化和网络化</a:t>
            </a:r>
            <a:r>
              <a:rPr lang="zh-CN" altLang="en-US" sz="2400" dirty="0">
                <a:solidFill>
                  <a:srgbClr val="FF0000"/>
                </a:solidFill>
              </a:rPr>
              <a:t>（整合式工程研究）</a:t>
            </a:r>
          </a:p>
          <a:p>
            <a:pPr algn="just">
              <a:defRPr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412A7-6FB3-4AE0-98A1-C607A07C6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8397875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、传感器国的定义、组成和分类方法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68EE9-5838-411B-9A51-78BAE8A09DFD}"/>
              </a:ext>
            </a:extLst>
          </p:cNvPr>
          <p:cNvSpPr txBox="1"/>
          <p:nvPr/>
        </p:nvSpPr>
        <p:spPr>
          <a:xfrm>
            <a:off x="141288" y="1152525"/>
            <a:ext cx="8775700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广义：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传感器是一种能把特定的非电信号（物理、化学、生物等）按一定规律转换成某种便于处理和传输的另一种物理</a:t>
            </a:r>
            <a:r>
              <a:rPr lang="en-US" altLang="zh-CN" sz="2400" dirty="0"/>
              <a:t>(</a:t>
            </a:r>
            <a:r>
              <a:rPr lang="zh-CN" altLang="en-US" sz="2400" dirty="0"/>
              <a:t>一般为电</a:t>
            </a:r>
            <a:r>
              <a:rPr lang="en-US" altLang="zh-CN" sz="2400" dirty="0"/>
              <a:t>)</a:t>
            </a:r>
            <a:r>
              <a:rPr lang="zh-CN" altLang="en-US" sz="2400" dirty="0"/>
              <a:t>的装置。</a:t>
            </a:r>
          </a:p>
          <a:p>
            <a:pPr algn="just">
              <a:defRPr/>
            </a:pPr>
            <a:endParaRPr lang="en-US" altLang="zh-CN" sz="2400" dirty="0"/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狭义：</a:t>
            </a:r>
          </a:p>
          <a:p>
            <a:pPr algn="just"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能把外界非电信息转换成电信号输出的器件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112B2E-B45D-4E47-BE4C-D5F1E228D6B0}"/>
              </a:ext>
            </a:extLst>
          </p:cNvPr>
          <p:cNvSpPr txBox="1"/>
          <p:nvPr/>
        </p:nvSpPr>
        <p:spPr>
          <a:xfrm>
            <a:off x="141288" y="4238625"/>
            <a:ext cx="8866187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国家标准（</a:t>
            </a:r>
            <a:r>
              <a:rPr lang="en-US" altLang="zh-CN" sz="2400" dirty="0">
                <a:solidFill>
                  <a:srgbClr val="FF0000"/>
                </a:solidFill>
              </a:rPr>
              <a:t>GB7665—87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对传感器（Sensor/Transducer）定义：</a:t>
            </a:r>
          </a:p>
          <a:p>
            <a:pPr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能够感受规定的被测并按照</a:t>
            </a:r>
            <a:r>
              <a:rPr lang="zh-CN" altLang="en-US" sz="2400" dirty="0">
                <a:solidFill>
                  <a:srgbClr val="FF0000"/>
                </a:solidFill>
              </a:rPr>
              <a:t>一定规律</a:t>
            </a:r>
            <a:r>
              <a:rPr lang="zh-CN" altLang="en-US" sz="2400" dirty="0"/>
              <a:t>转换成</a:t>
            </a:r>
            <a:r>
              <a:rPr lang="zh-CN" altLang="en-US" sz="2400" dirty="0">
                <a:solidFill>
                  <a:srgbClr val="FF0000"/>
                </a:solidFill>
              </a:rPr>
              <a:t>可用输出信号</a:t>
            </a:r>
            <a:r>
              <a:rPr lang="zh-CN" altLang="en-US" sz="2400" dirty="0"/>
              <a:t>的器件和装置，通常由</a:t>
            </a:r>
            <a:r>
              <a:rPr lang="zh-CN" altLang="en-US" sz="2400" dirty="0">
                <a:solidFill>
                  <a:srgbClr val="FF0000"/>
                </a:solidFill>
              </a:rPr>
              <a:t>敏感元件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转换元件</a:t>
            </a:r>
            <a:r>
              <a:rPr lang="zh-CN" altLang="en-US" sz="2400" dirty="0"/>
              <a:t>组成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149FAC-98E1-43CB-8FC1-585A388E0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8397875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、传感器国的定义、组成和分类方法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F2DCA1-3E30-4350-9CE7-3078D887422D}"/>
              </a:ext>
            </a:extLst>
          </p:cNvPr>
          <p:cNvSpPr txBox="1"/>
          <p:nvPr/>
        </p:nvSpPr>
        <p:spPr>
          <a:xfrm>
            <a:off x="115888" y="1314450"/>
            <a:ext cx="7921625" cy="1260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传感器的组成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zh-CN" altLang="en-US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dirty="0"/>
              <a:t>    传感器由</a:t>
            </a:r>
            <a:r>
              <a:rPr lang="zh-CN" altLang="en-US" sz="2400" dirty="0">
                <a:solidFill>
                  <a:srgbClr val="FF0000"/>
                </a:solidFill>
              </a:rPr>
              <a:t>敏感元件、转换元件、测量电路</a:t>
            </a:r>
            <a:r>
              <a:rPr lang="zh-CN" altLang="en-US" sz="2400" dirty="0"/>
              <a:t>三部分组成</a:t>
            </a:r>
          </a:p>
        </p:txBody>
      </p:sp>
      <p:pic>
        <p:nvPicPr>
          <p:cNvPr id="37892" name="图片 7">
            <a:extLst>
              <a:ext uri="{FF2B5EF4-FFF2-40B4-BE49-F238E27FC236}">
                <a16:creationId xmlns:a16="http://schemas.microsoft.com/office/drawing/2014/main" id="{9928676B-A09A-4280-A141-BCBAF410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2754313"/>
            <a:ext cx="73342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文本框 9">
            <a:extLst>
              <a:ext uri="{FF2B5EF4-FFF2-40B4-BE49-F238E27FC236}">
                <a16:creationId xmlns:a16="http://schemas.microsoft.com/office/drawing/2014/main" id="{E6080A6E-DE07-46D5-92B2-042289F03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" y="4149725"/>
            <a:ext cx="8667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/>
              <a:t>敏感元件(Sensitive</a:t>
            </a:r>
            <a:r>
              <a:rPr lang="en-US" altLang="zh-CN" sz="2400"/>
              <a:t>-</a:t>
            </a:r>
            <a:r>
              <a:rPr lang="zh-CN" altLang="en-US" sz="2400"/>
              <a:t>element，又称预变换器)感受被测量;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</a:rPr>
              <a:t>转换元件(Transduction</a:t>
            </a:r>
            <a:r>
              <a:rPr lang="en-US" altLang="zh-CN" sz="2400">
                <a:solidFill>
                  <a:srgbClr val="FF0000"/>
                </a:solidFill>
              </a:rPr>
              <a:t>-</a:t>
            </a:r>
            <a:r>
              <a:rPr lang="zh-CN" altLang="en-US" sz="2400">
                <a:solidFill>
                  <a:srgbClr val="FF0000"/>
                </a:solidFill>
              </a:rPr>
              <a:t>element)将响应的被测量转换成电参量(如电阻、电容、电感等);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/>
              <a:t>测量电路(Measuring</a:t>
            </a:r>
            <a:r>
              <a:rPr lang="en-US" altLang="zh-CN" sz="2400"/>
              <a:t>-</a:t>
            </a:r>
            <a:r>
              <a:rPr lang="zh-CN" altLang="en-US" sz="2400"/>
              <a:t>circuit,或转换电路或信号处理电路)把电参量接入电路转换成电量;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C442EE-6AB9-460F-8D94-AC12CB9B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8397875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、传感器国的定义、组成和分类方法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B5B99-CC6D-419A-AC63-C5D56328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583795"/>
            <a:ext cx="8320428" cy="32622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C442EE-6AB9-460F-8D94-AC12CB9B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8397875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、传感器国的定义、组成和分类方法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1A9DD7-2328-42A0-9747-FB98305183B9}"/>
              </a:ext>
            </a:extLst>
          </p:cNvPr>
          <p:cNvSpPr txBox="1"/>
          <p:nvPr/>
        </p:nvSpPr>
        <p:spPr>
          <a:xfrm>
            <a:off x="206515" y="1313765"/>
            <a:ext cx="85059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传感器的分类</a:t>
            </a:r>
          </a:p>
          <a:p>
            <a:r>
              <a:rPr lang="zh-CN" altLang="en-US" sz="2400" dirty="0"/>
              <a:t>传感器分类方法较多,无统一方法，大体有以下几种：</a:t>
            </a:r>
          </a:p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1）</a:t>
            </a:r>
            <a:r>
              <a:rPr lang="zh-CN" altLang="en-US" sz="2400" dirty="0">
                <a:solidFill>
                  <a:srgbClr val="FF0000"/>
                </a:solidFill>
              </a:rPr>
              <a:t>按传感器检测的范畴分类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物理传感器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化学传感器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生物传感器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按传感器输出信号分类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模拟传感器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数字传感器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按传感器的结构分类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结构型传感器：材料几何形状或尺寸的改变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物性型传感器：材料物理性质的变化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复合型传感器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3223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C442EE-6AB9-460F-8D94-AC12CB9B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8397875" cy="6461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、传感器国的定义、组成和分类方法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1A9DD7-2328-42A0-9747-FB98305183B9}"/>
              </a:ext>
            </a:extLst>
          </p:cNvPr>
          <p:cNvSpPr txBox="1"/>
          <p:nvPr/>
        </p:nvSpPr>
        <p:spPr>
          <a:xfrm>
            <a:off x="222045" y="1043735"/>
            <a:ext cx="85059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传感器的分类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按传感器的转换原理分类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机</a:t>
            </a:r>
            <a:r>
              <a:rPr lang="en-US" altLang="zh-CN" sz="2400" dirty="0"/>
              <a:t>—</a:t>
            </a:r>
            <a:r>
              <a:rPr lang="zh-CN" altLang="en-US" sz="2400" dirty="0"/>
              <a:t>电传感器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光</a:t>
            </a:r>
            <a:r>
              <a:rPr lang="en-US" altLang="zh-CN" sz="2400" dirty="0"/>
              <a:t>—</a:t>
            </a:r>
            <a:r>
              <a:rPr lang="zh-CN" altLang="en-US" sz="2400" dirty="0"/>
              <a:t>电传感器 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热</a:t>
            </a:r>
            <a:r>
              <a:rPr lang="en-US" altLang="zh-CN" sz="2400" dirty="0"/>
              <a:t>—</a:t>
            </a:r>
            <a:r>
              <a:rPr lang="zh-CN" altLang="en-US" sz="2400" dirty="0"/>
              <a:t>电电传感器 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磁</a:t>
            </a:r>
            <a:r>
              <a:rPr lang="en-US" altLang="zh-CN" sz="2400" dirty="0"/>
              <a:t>—</a:t>
            </a:r>
            <a:r>
              <a:rPr lang="zh-CN" altLang="en-US" sz="2400" dirty="0"/>
              <a:t>电传感器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按传感器的能源分类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有源传感器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无源传感器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4F7061-86C5-40A2-B9AA-7AC46F9ABC7D}"/>
              </a:ext>
            </a:extLst>
          </p:cNvPr>
          <p:cNvSpPr txBox="1"/>
          <p:nvPr/>
        </p:nvSpPr>
        <p:spPr>
          <a:xfrm>
            <a:off x="222045" y="4565577"/>
            <a:ext cx="85059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国标制定的传感器分类体系表将传感器分为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物理、化学、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生物类传感器三大门类</a:t>
            </a:r>
            <a:r>
              <a:rPr lang="zh-CN" altLang="en-US" sz="2400" dirty="0"/>
              <a:t>；含12个小类：力学、热学、光学、磁学、电学、声学、射线、气体、离子、温度传感器以及生化、生理传感器。</a:t>
            </a:r>
          </a:p>
        </p:txBody>
      </p:sp>
    </p:spTree>
    <p:extLst>
      <p:ext uri="{BB962C8B-B14F-4D97-AF65-F5344CB8AC3E}">
        <p14:creationId xmlns:p14="http://schemas.microsoft.com/office/powerpoint/2010/main" val="4192008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A2C8BB8C-44B7-442F-B9E9-3EE98F2E86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50938" y="98425"/>
            <a:ext cx="7021512" cy="91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总结及作业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B5B0-409A-4BB7-B67A-C1A1F39D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403350"/>
            <a:ext cx="8415935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、掌握传感器的定义，组成和分类方法；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、掌握人体传感器系统与非人体传感器系统的类比研究；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endParaRPr lang="zh-CN" altLang="en-US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67F5A73F-684C-4686-9354-32BCB59E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课程介绍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9F4516-08B6-4F87-B3F9-D2CDDF711F8E}"/>
              </a:ext>
            </a:extLst>
          </p:cNvPr>
          <p:cNvSpPr/>
          <p:nvPr/>
        </p:nvSpPr>
        <p:spPr>
          <a:xfrm>
            <a:off x="206375" y="1223963"/>
            <a:ext cx="8686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参考教材</a:t>
            </a:r>
            <a:endParaRPr lang="en-US" altLang="zh-CN" sz="2400" dirty="0"/>
          </a:p>
          <a:p>
            <a:pPr eaLnBrk="1" hangingPunct="1">
              <a:defRPr/>
            </a:pPr>
            <a:r>
              <a:rPr lang="en-US" altLang="zh-CN" sz="2400" dirty="0"/>
              <a:t>《</a:t>
            </a:r>
            <a:r>
              <a:rPr lang="zh-CN" altLang="en-US" sz="2400" dirty="0"/>
              <a:t>传感器原理及应用</a:t>
            </a:r>
            <a:r>
              <a:rPr lang="en-US" altLang="zh-CN" sz="2400" dirty="0"/>
              <a:t>》</a:t>
            </a:r>
            <a:r>
              <a:rPr lang="zh-CN" altLang="en-US" sz="2400" dirty="0"/>
              <a:t>（第</a:t>
            </a:r>
            <a:r>
              <a:rPr lang="en-US" altLang="zh-CN" sz="2400" dirty="0"/>
              <a:t>4</a:t>
            </a:r>
            <a:r>
              <a:rPr lang="zh-CN" altLang="en-US" sz="2400" dirty="0"/>
              <a:t>版）王化祥主编 天津大学出版社</a:t>
            </a:r>
            <a:endParaRPr lang="en-US" altLang="zh-CN" sz="2400" dirty="0"/>
          </a:p>
          <a:p>
            <a:pPr marL="342900" indent="-342900" eaLnBrk="1" hangingPunct="1">
              <a:buFont typeface="Wingdings" panose="05000000000000000000" pitchFamily="2" charset="2"/>
              <a:buChar char="n"/>
              <a:defRPr/>
            </a:pPr>
            <a:endParaRPr lang="en-US" altLang="zh-CN" sz="2400" dirty="0"/>
          </a:p>
        </p:txBody>
      </p:sp>
      <p:pic>
        <p:nvPicPr>
          <p:cNvPr id="19460" name="图片 3">
            <a:extLst>
              <a:ext uri="{FF2B5EF4-FFF2-40B4-BE49-F238E27FC236}">
                <a16:creationId xmlns:a16="http://schemas.microsoft.com/office/drawing/2014/main" id="{F2CDE432-ABE7-49EC-8256-10AF17F6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1" t="23982" r="32739" b="2638"/>
          <a:stretch>
            <a:fillRect/>
          </a:stretch>
        </p:blipFill>
        <p:spPr bwMode="auto">
          <a:xfrm>
            <a:off x="2816225" y="2214563"/>
            <a:ext cx="2881313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672835D7-66BF-46EE-9378-4DFFD51D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课程介绍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1507" name="矩形 5">
            <a:extLst>
              <a:ext uri="{FF2B5EF4-FFF2-40B4-BE49-F238E27FC236}">
                <a16:creationId xmlns:a16="http://schemas.microsoft.com/office/drawing/2014/main" id="{EAB9255A-C4CF-49D8-B954-15A3DFC4A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" y="1223963"/>
            <a:ext cx="8686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 dirty="0"/>
              <a:t>成绩评价：</a:t>
            </a: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期末成绩：百分制，半开卷，允许携带一张</a:t>
            </a:r>
            <a:r>
              <a:rPr lang="en-US" altLang="zh-CN" sz="2400" dirty="0"/>
              <a:t>A4</a:t>
            </a:r>
            <a:r>
              <a:rPr lang="zh-CN" altLang="en-US" sz="2400" dirty="0"/>
              <a:t>纸记录，占总成绩</a:t>
            </a:r>
            <a:r>
              <a:rPr lang="en-US" altLang="zh-CN" sz="2400" dirty="0"/>
              <a:t>50%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平时成绩：百分制，占总成绩的</a:t>
            </a:r>
            <a:r>
              <a:rPr lang="en-US" altLang="zh-CN" sz="2400" dirty="0"/>
              <a:t>25%</a:t>
            </a:r>
            <a:r>
              <a:rPr lang="zh-CN" altLang="en-US" sz="2400" dirty="0"/>
              <a:t>，（</a:t>
            </a:r>
            <a:r>
              <a:rPr lang="en-US" altLang="zh-CN" sz="2400" dirty="0"/>
              <a:t>1</a:t>
            </a:r>
            <a:r>
              <a:rPr lang="zh-CN" altLang="en-US" sz="2400" dirty="0"/>
              <a:t>）两次英文文献阅读并进行中文整理，两次作业，各</a:t>
            </a:r>
            <a:r>
              <a:rPr lang="en-US" altLang="zh-CN" sz="2400" dirty="0"/>
              <a:t>25</a:t>
            </a:r>
            <a:r>
              <a:rPr lang="zh-CN" altLang="en-US" sz="2400" dirty="0"/>
              <a:t>分；（</a:t>
            </a:r>
            <a:r>
              <a:rPr lang="en-US" altLang="zh-CN" sz="2400" dirty="0"/>
              <a:t>2</a:t>
            </a:r>
            <a:r>
              <a:rPr lang="zh-CN" altLang="en-US" sz="2400" dirty="0"/>
              <a:t>）课堂提问与回答，</a:t>
            </a:r>
            <a:r>
              <a:rPr lang="en-US" altLang="zh-CN" sz="2400" dirty="0"/>
              <a:t>100</a:t>
            </a:r>
            <a:r>
              <a:rPr lang="zh-CN" altLang="en-US" sz="2400" dirty="0"/>
              <a:t>分；（</a:t>
            </a:r>
            <a:r>
              <a:rPr lang="en-US" altLang="zh-CN" sz="2400" dirty="0"/>
              <a:t>3</a:t>
            </a:r>
            <a:r>
              <a:rPr lang="zh-CN" altLang="en-US" sz="2400" dirty="0"/>
              <a:t>）满分截止。</a:t>
            </a: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学术交流报告与展示：百分制，占总成绩的</a:t>
            </a:r>
            <a:r>
              <a:rPr lang="en-US" altLang="zh-CN" sz="2400" dirty="0"/>
              <a:t>25%</a:t>
            </a:r>
            <a:r>
              <a:rPr lang="zh-CN" altLang="en-US" sz="2400" dirty="0"/>
              <a:t>，要求（</a:t>
            </a:r>
            <a:r>
              <a:rPr lang="en-US" altLang="zh-CN" sz="2400" dirty="0"/>
              <a:t>1</a:t>
            </a:r>
            <a:r>
              <a:rPr lang="zh-CN" altLang="en-US" sz="2400" dirty="0"/>
              <a:t>）不超过</a:t>
            </a:r>
            <a:r>
              <a:rPr lang="en-US" altLang="zh-CN" sz="2400" dirty="0"/>
              <a:t>5</a:t>
            </a:r>
            <a:r>
              <a:rPr lang="zh-CN" altLang="en-US" sz="2400" dirty="0"/>
              <a:t>人一组；（</a:t>
            </a:r>
            <a:r>
              <a:rPr lang="en-US" altLang="zh-CN" sz="2400" dirty="0"/>
              <a:t>2</a:t>
            </a:r>
            <a:r>
              <a:rPr lang="zh-CN" altLang="en-US" sz="2400" dirty="0"/>
              <a:t>）教师评定与小组互评各占一半的权重；（</a:t>
            </a:r>
            <a:r>
              <a:rPr lang="en-US" altLang="zh-CN" sz="2400" dirty="0"/>
              <a:t>3</a:t>
            </a:r>
            <a:r>
              <a:rPr lang="zh-CN" altLang="en-US" sz="2400" dirty="0"/>
              <a:t>）小组汇报发言人在小组成绩之上上浮</a:t>
            </a:r>
            <a:r>
              <a:rPr lang="en-US" altLang="zh-CN" sz="2400" dirty="0"/>
              <a:t>15%</a:t>
            </a:r>
            <a:r>
              <a:rPr lang="zh-CN" altLang="en-US" sz="2400" dirty="0"/>
              <a:t>，至满分截止。</a:t>
            </a: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7AB3E459-A206-4E70-92D2-1B7195F42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428875"/>
            <a:ext cx="9144000" cy="1785938"/>
          </a:xfrm>
          <a:solidFill>
            <a:srgbClr val="003399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绪   论</a:t>
            </a:r>
            <a:endParaRPr lang="en-US" altLang="zh-CN" sz="6000" dirty="0">
              <a:solidFill>
                <a:srgbClr val="000099"/>
              </a:solidFill>
            </a:endParaRPr>
          </a:p>
        </p:txBody>
      </p:sp>
      <p:sp>
        <p:nvSpPr>
          <p:cNvPr id="23555" name="矩形 11">
            <a:extLst>
              <a:ext uri="{FF2B5EF4-FFF2-40B4-BE49-F238E27FC236}">
                <a16:creationId xmlns:a16="http://schemas.microsoft.com/office/drawing/2014/main" id="{7786ECA3-5196-4B97-8BAD-8FCE5817B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285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E32E92-9035-43D5-9A36-DE078E63F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1403350"/>
            <a:ext cx="7273925" cy="439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传感器的直观认识</a:t>
            </a: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传感器的作用与地位</a:t>
            </a:r>
            <a:endParaRPr lang="en-US" altLang="zh-CN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传感器国内外发展趋势</a:t>
            </a:r>
            <a:endParaRPr lang="en-US" altLang="zh-CN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 </a:t>
            </a:r>
            <a:r>
              <a:rPr lang="zh-CN" altLang="en-US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传感器的定义、组成和分类方法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440D9DC-F25E-4985-8AB8-6192022E5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2928938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本章内容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DF3F1E-EB67-4744-989D-ED2ECABA4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3044825"/>
            <a:ext cx="61864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CC"/>
                </a:solidFill>
              </a:rPr>
              <a:t>生活中有哪些传感器的应用？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BB8090-BD3F-4A56-B621-2EE325C1C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1401763"/>
            <a:ext cx="61864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CC"/>
                </a:solidFill>
              </a:rPr>
              <a:t>你能简单定义一下传感器吗？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图片 4">
            <a:extLst>
              <a:ext uri="{FF2B5EF4-FFF2-40B4-BE49-F238E27FC236}">
                <a16:creationId xmlns:a16="http://schemas.microsoft.com/office/drawing/2014/main" id="{3E73C3E0-C6E7-4A48-9359-459A343D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282700"/>
            <a:ext cx="8307388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2346CB0-CAE9-470E-A096-64CC656E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20207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、传感器的直观认识</a:t>
            </a: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3.1|23.9|13.7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4536</TotalTime>
  <Words>1985</Words>
  <Application>Microsoft Office PowerPoint</Application>
  <PresentationFormat>全屏显示(4:3)</PresentationFormat>
  <Paragraphs>231</Paragraphs>
  <Slides>37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PingFang SC</vt:lpstr>
      <vt:lpstr>黑体</vt:lpstr>
      <vt:lpstr>楷体_GB2312</vt:lpstr>
      <vt:lpstr>宋体</vt:lpstr>
      <vt:lpstr>微软雅黑</vt:lpstr>
      <vt:lpstr>Arial</vt:lpstr>
      <vt:lpstr>Tahoma</vt:lpstr>
      <vt:lpstr>Times New Roman</vt:lpstr>
      <vt:lpstr>Wingdings</vt:lpstr>
      <vt:lpstr>Blends</vt:lpstr>
      <vt:lpstr>传感器电子学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总结及作业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494</cp:revision>
  <dcterms:created xsi:type="dcterms:W3CDTF">2005-12-13T08:40:34Z</dcterms:created>
  <dcterms:modified xsi:type="dcterms:W3CDTF">2021-09-08T08:19:32Z</dcterms:modified>
</cp:coreProperties>
</file>